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39"/>
  </p:notesMasterIdLst>
  <p:sldIdLst>
    <p:sldId id="285" r:id="rId2"/>
    <p:sldId id="306" r:id="rId3"/>
    <p:sldId id="413" r:id="rId4"/>
    <p:sldId id="312" r:id="rId5"/>
    <p:sldId id="313" r:id="rId6"/>
    <p:sldId id="314" r:id="rId7"/>
    <p:sldId id="318" r:id="rId8"/>
    <p:sldId id="319" r:id="rId9"/>
    <p:sldId id="418" r:id="rId10"/>
    <p:sldId id="287" r:id="rId11"/>
    <p:sldId id="317" r:id="rId12"/>
    <p:sldId id="286" r:id="rId13"/>
    <p:sldId id="414" r:id="rId14"/>
    <p:sldId id="415" r:id="rId15"/>
    <p:sldId id="416" r:id="rId16"/>
    <p:sldId id="417" r:id="rId17"/>
    <p:sldId id="381" r:id="rId18"/>
    <p:sldId id="382" r:id="rId19"/>
    <p:sldId id="407" r:id="rId20"/>
    <p:sldId id="419" r:id="rId21"/>
    <p:sldId id="420" r:id="rId22"/>
    <p:sldId id="421" r:id="rId23"/>
    <p:sldId id="383" r:id="rId24"/>
    <p:sldId id="384" r:id="rId25"/>
    <p:sldId id="385" r:id="rId26"/>
    <p:sldId id="386" r:id="rId27"/>
    <p:sldId id="387" r:id="rId28"/>
    <p:sldId id="412" r:id="rId29"/>
    <p:sldId id="394" r:id="rId30"/>
    <p:sldId id="390" r:id="rId31"/>
    <p:sldId id="391" r:id="rId32"/>
    <p:sldId id="392" r:id="rId33"/>
    <p:sldId id="393" r:id="rId34"/>
    <p:sldId id="422" r:id="rId35"/>
    <p:sldId id="401" r:id="rId36"/>
    <p:sldId id="402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6C6"/>
    <a:srgbClr val="D37979"/>
    <a:srgbClr val="C7CD7F"/>
    <a:srgbClr val="AFB5AA"/>
    <a:srgbClr val="FDFDFD"/>
    <a:srgbClr val="F9C423"/>
    <a:srgbClr val="EEBD20"/>
    <a:srgbClr val="FFD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ED8EC-33F1-4352-9DA5-6D483941A867}" v="2" dt="2026-03-24T15:36:32.697"/>
    <p1510:client id="{19547374-AE45-4E84-834A-218DB68A3C69}" v="1" dt="2026-03-24T21:28:06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521" autoAdjust="0"/>
  </p:normalViewPr>
  <p:slideViewPr>
    <p:cSldViewPr snapToGrid="0" snapToObjects="1" showGuides="1">
      <p:cViewPr>
        <p:scale>
          <a:sx n="82" d="100"/>
          <a:sy n="82" d="100"/>
        </p:scale>
        <p:origin x="629" y="106"/>
      </p:cViewPr>
      <p:guideLst>
        <p:guide pos="3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rice" userId="15a6ec21b79aa6d3" providerId="LiveId" clId="{062440BD-34E4-4AEF-B8B5-6A0811AD7809}"/>
    <pc:docChg chg="undo custSel addSld modSld sldOrd">
      <pc:chgData name="Daniel Price" userId="15a6ec21b79aa6d3" providerId="LiveId" clId="{062440BD-34E4-4AEF-B8B5-6A0811AD7809}" dt="2026-03-24T21:28:18.970" v="2130" actId="20577"/>
      <pc:docMkLst>
        <pc:docMk/>
      </pc:docMkLst>
      <pc:sldChg chg="modSp mod">
        <pc:chgData name="Daniel Price" userId="15a6ec21b79aa6d3" providerId="LiveId" clId="{062440BD-34E4-4AEF-B8B5-6A0811AD7809}" dt="2026-03-24T21:26:06.342" v="1939" actId="20577"/>
        <pc:sldMkLst>
          <pc:docMk/>
          <pc:sldMk cId="781321283" sldId="285"/>
        </pc:sldMkLst>
        <pc:spChg chg="mod">
          <ac:chgData name="Daniel Price" userId="15a6ec21b79aa6d3" providerId="LiveId" clId="{062440BD-34E4-4AEF-B8B5-6A0811AD7809}" dt="2026-03-24T21:26:06.342" v="1939" actId="20577"/>
          <ac:spMkLst>
            <pc:docMk/>
            <pc:sldMk cId="781321283" sldId="285"/>
            <ac:spMk id="2" creationId="{D97868B2-A6AF-A1A6-8871-59CEDE4B75D9}"/>
          </ac:spMkLst>
        </pc:spChg>
      </pc:sldChg>
      <pc:sldChg chg="modNotesTx">
        <pc:chgData name="Daniel Price" userId="15a6ec21b79aa6d3" providerId="LiveId" clId="{062440BD-34E4-4AEF-B8B5-6A0811AD7809}" dt="2026-03-24T15:37:18.373" v="1534" actId="20577"/>
        <pc:sldMkLst>
          <pc:docMk/>
          <pc:sldMk cId="3761033276" sldId="287"/>
        </pc:sldMkLst>
      </pc:sldChg>
      <pc:sldChg chg="modNotesTx">
        <pc:chgData name="Daniel Price" userId="15a6ec21b79aa6d3" providerId="LiveId" clId="{062440BD-34E4-4AEF-B8B5-6A0811AD7809}" dt="2026-03-24T15:28:42.002" v="143" actId="313"/>
        <pc:sldMkLst>
          <pc:docMk/>
          <pc:sldMk cId="1084975540" sldId="306"/>
        </pc:sldMkLst>
      </pc:sldChg>
      <pc:sldChg chg="modNotesTx">
        <pc:chgData name="Daniel Price" userId="15a6ec21b79aa6d3" providerId="LiveId" clId="{062440BD-34E4-4AEF-B8B5-6A0811AD7809}" dt="2026-03-24T15:30:45.606" v="512" actId="20577"/>
        <pc:sldMkLst>
          <pc:docMk/>
          <pc:sldMk cId="4205454794" sldId="312"/>
        </pc:sldMkLst>
      </pc:sldChg>
      <pc:sldChg chg="ord">
        <pc:chgData name="Daniel Price" userId="15a6ec21b79aa6d3" providerId="LiveId" clId="{062440BD-34E4-4AEF-B8B5-6A0811AD7809}" dt="2026-03-24T15:35:09.146" v="1250"/>
        <pc:sldMkLst>
          <pc:docMk/>
          <pc:sldMk cId="2651058911" sldId="313"/>
        </pc:sldMkLst>
      </pc:sldChg>
      <pc:sldChg chg="modNotesTx">
        <pc:chgData name="Daniel Price" userId="15a6ec21b79aa6d3" providerId="LiveId" clId="{062440BD-34E4-4AEF-B8B5-6A0811AD7809}" dt="2026-03-24T15:32:47.493" v="849" actId="20577"/>
        <pc:sldMkLst>
          <pc:docMk/>
          <pc:sldMk cId="3665893416" sldId="314"/>
        </pc:sldMkLst>
      </pc:sldChg>
      <pc:sldChg chg="modSp mod modNotesTx">
        <pc:chgData name="Daniel Price" userId="15a6ec21b79aa6d3" providerId="LiveId" clId="{062440BD-34E4-4AEF-B8B5-6A0811AD7809}" dt="2026-03-24T15:39:02.549" v="1677" actId="1076"/>
        <pc:sldMkLst>
          <pc:docMk/>
          <pc:sldMk cId="2438991399" sldId="317"/>
        </pc:sldMkLst>
        <pc:spChg chg="mod">
          <ac:chgData name="Daniel Price" userId="15a6ec21b79aa6d3" providerId="LiveId" clId="{062440BD-34E4-4AEF-B8B5-6A0811AD7809}" dt="2026-03-24T15:38:57.295" v="1676" actId="20577"/>
          <ac:spMkLst>
            <pc:docMk/>
            <pc:sldMk cId="2438991399" sldId="317"/>
            <ac:spMk id="8" creationId="{C935E7A7-768A-8A0B-2772-3CB8582ABD0C}"/>
          </ac:spMkLst>
        </pc:spChg>
        <pc:picChg chg="mod">
          <ac:chgData name="Daniel Price" userId="15a6ec21b79aa6d3" providerId="LiveId" clId="{062440BD-34E4-4AEF-B8B5-6A0811AD7809}" dt="2026-03-24T15:39:02.549" v="1677" actId="1076"/>
          <ac:picMkLst>
            <pc:docMk/>
            <pc:sldMk cId="2438991399" sldId="317"/>
            <ac:picMk id="4" creationId="{67620A56-A8E1-7B8E-583E-82F79B66DAAA}"/>
          </ac:picMkLst>
        </pc:picChg>
      </pc:sldChg>
      <pc:sldChg chg="modNotesTx">
        <pc:chgData name="Daniel Price" userId="15a6ec21b79aa6d3" providerId="LiveId" clId="{062440BD-34E4-4AEF-B8B5-6A0811AD7809}" dt="2026-03-24T15:35:29.724" v="1307" actId="20577"/>
        <pc:sldMkLst>
          <pc:docMk/>
          <pc:sldMk cId="235243106" sldId="318"/>
        </pc:sldMkLst>
      </pc:sldChg>
      <pc:sldChg chg="modSp mod modNotesTx">
        <pc:chgData name="Daniel Price" userId="15a6ec21b79aa6d3" providerId="LiveId" clId="{062440BD-34E4-4AEF-B8B5-6A0811AD7809}" dt="2026-03-24T15:36:29.363" v="1426" actId="20577"/>
        <pc:sldMkLst>
          <pc:docMk/>
          <pc:sldMk cId="473593362" sldId="319"/>
        </pc:sldMkLst>
        <pc:spChg chg="mod">
          <ac:chgData name="Daniel Price" userId="15a6ec21b79aa6d3" providerId="LiveId" clId="{062440BD-34E4-4AEF-B8B5-6A0811AD7809}" dt="2026-03-24T15:36:20.276" v="1391" actId="20577"/>
          <ac:spMkLst>
            <pc:docMk/>
            <pc:sldMk cId="473593362" sldId="319"/>
            <ac:spMk id="13" creationId="{42A692A8-9931-CF46-A7DC-5A93ADEFEE04}"/>
          </ac:spMkLst>
        </pc:spChg>
      </pc:sldChg>
      <pc:sldChg chg="modNotesTx">
        <pc:chgData name="Daniel Price" userId="15a6ec21b79aa6d3" providerId="LiveId" clId="{062440BD-34E4-4AEF-B8B5-6A0811AD7809}" dt="2026-03-24T15:40:55.085" v="1918" actId="20577"/>
        <pc:sldMkLst>
          <pc:docMk/>
          <pc:sldMk cId="2933736690" sldId="401"/>
        </pc:sldMkLst>
      </pc:sldChg>
      <pc:sldChg chg="modNotesTx">
        <pc:chgData name="Daniel Price" userId="15a6ec21b79aa6d3" providerId="LiveId" clId="{062440BD-34E4-4AEF-B8B5-6A0811AD7809}" dt="2026-03-24T15:41:09.499" v="1929" actId="20577"/>
        <pc:sldMkLst>
          <pc:docMk/>
          <pc:sldMk cId="68766857" sldId="402"/>
        </pc:sldMkLst>
      </pc:sldChg>
      <pc:sldChg chg="modNotesTx">
        <pc:chgData name="Daniel Price" userId="15a6ec21b79aa6d3" providerId="LiveId" clId="{062440BD-34E4-4AEF-B8B5-6A0811AD7809}" dt="2026-03-24T15:39:19.775" v="1685" actId="20577"/>
        <pc:sldMkLst>
          <pc:docMk/>
          <pc:sldMk cId="773247986" sldId="414"/>
        </pc:sldMkLst>
      </pc:sldChg>
      <pc:sldChg chg="modNotesTx">
        <pc:chgData name="Daniel Price" userId="15a6ec21b79aa6d3" providerId="LiveId" clId="{062440BD-34E4-4AEF-B8B5-6A0811AD7809}" dt="2026-03-24T15:39:26.597" v="1723" actId="20577"/>
        <pc:sldMkLst>
          <pc:docMk/>
          <pc:sldMk cId="1118053974" sldId="417"/>
        </pc:sldMkLst>
      </pc:sldChg>
      <pc:sldChg chg="modNotesTx">
        <pc:chgData name="Daniel Price" userId="15a6ec21b79aa6d3" providerId="LiveId" clId="{062440BD-34E4-4AEF-B8B5-6A0811AD7809}" dt="2026-03-24T15:37:02.793" v="1512" actId="20577"/>
        <pc:sldMkLst>
          <pc:docMk/>
          <pc:sldMk cId="1458040541" sldId="418"/>
        </pc:sldMkLst>
      </pc:sldChg>
      <pc:sldChg chg="modSp mod">
        <pc:chgData name="Daniel Price" userId="15a6ec21b79aa6d3" providerId="LiveId" clId="{062440BD-34E4-4AEF-B8B5-6A0811AD7809}" dt="2026-03-24T21:27:27.479" v="2054" actId="20577"/>
        <pc:sldMkLst>
          <pc:docMk/>
          <pc:sldMk cId="1910078183" sldId="419"/>
        </pc:sldMkLst>
        <pc:spChg chg="mod">
          <ac:chgData name="Daniel Price" userId="15a6ec21b79aa6d3" providerId="LiveId" clId="{062440BD-34E4-4AEF-B8B5-6A0811AD7809}" dt="2026-03-24T21:27:27.479" v="2054" actId="20577"/>
          <ac:spMkLst>
            <pc:docMk/>
            <pc:sldMk cId="1910078183" sldId="419"/>
            <ac:spMk id="4" creationId="{420A41A3-0933-15D5-DE46-A37A97B1188A}"/>
          </ac:spMkLst>
        </pc:spChg>
      </pc:sldChg>
      <pc:sldChg chg="modSp mod">
        <pc:chgData name="Daniel Price" userId="15a6ec21b79aa6d3" providerId="LiveId" clId="{062440BD-34E4-4AEF-B8B5-6A0811AD7809}" dt="2026-03-24T21:27:34.348" v="2071" actId="20577"/>
        <pc:sldMkLst>
          <pc:docMk/>
          <pc:sldMk cId="313925331" sldId="420"/>
        </pc:sldMkLst>
        <pc:spChg chg="mod">
          <ac:chgData name="Daniel Price" userId="15a6ec21b79aa6d3" providerId="LiveId" clId="{062440BD-34E4-4AEF-B8B5-6A0811AD7809}" dt="2026-03-24T21:27:34.348" v="2071" actId="20577"/>
          <ac:spMkLst>
            <pc:docMk/>
            <pc:sldMk cId="313925331" sldId="420"/>
            <ac:spMk id="4" creationId="{89F091E0-2E4D-173D-7CB1-C92BA1A50FF5}"/>
          </ac:spMkLst>
        </pc:spChg>
      </pc:sldChg>
      <pc:sldChg chg="modSp mod">
        <pc:chgData name="Daniel Price" userId="15a6ec21b79aa6d3" providerId="LiveId" clId="{062440BD-34E4-4AEF-B8B5-6A0811AD7809}" dt="2026-03-24T21:27:39.985" v="2086" actId="20577"/>
        <pc:sldMkLst>
          <pc:docMk/>
          <pc:sldMk cId="867592732" sldId="421"/>
        </pc:sldMkLst>
        <pc:spChg chg="mod">
          <ac:chgData name="Daniel Price" userId="15a6ec21b79aa6d3" providerId="LiveId" clId="{062440BD-34E4-4AEF-B8B5-6A0811AD7809}" dt="2026-03-24T21:27:39.985" v="2086" actId="20577"/>
          <ac:spMkLst>
            <pc:docMk/>
            <pc:sldMk cId="867592732" sldId="421"/>
            <ac:spMk id="4" creationId="{CD621182-7824-EB7D-197C-D49DA46E5B70}"/>
          </ac:spMkLst>
        </pc:spChg>
      </pc:sldChg>
      <pc:sldChg chg="modSp add mod">
        <pc:chgData name="Daniel Price" userId="15a6ec21b79aa6d3" providerId="LiveId" clId="{062440BD-34E4-4AEF-B8B5-6A0811AD7809}" dt="2026-03-24T21:28:18.970" v="2130" actId="20577"/>
        <pc:sldMkLst>
          <pc:docMk/>
          <pc:sldMk cId="4026155519" sldId="422"/>
        </pc:sldMkLst>
        <pc:spChg chg="mod">
          <ac:chgData name="Daniel Price" userId="15a6ec21b79aa6d3" providerId="LiveId" clId="{062440BD-34E4-4AEF-B8B5-6A0811AD7809}" dt="2026-03-24T21:28:08.524" v="2094" actId="20577"/>
          <ac:spMkLst>
            <pc:docMk/>
            <pc:sldMk cId="4026155519" sldId="422"/>
            <ac:spMk id="2" creationId="{83E40586-C3DC-9FD1-E051-D481EF9B632C}"/>
          </ac:spMkLst>
        </pc:spChg>
        <pc:spChg chg="mod">
          <ac:chgData name="Daniel Price" userId="15a6ec21b79aa6d3" providerId="LiveId" clId="{062440BD-34E4-4AEF-B8B5-6A0811AD7809}" dt="2026-03-24T21:28:18.970" v="2130" actId="20577"/>
          <ac:spMkLst>
            <pc:docMk/>
            <pc:sldMk cId="4026155519" sldId="422"/>
            <ac:spMk id="3" creationId="{C5697959-F317-6CFE-B724-260A1F404D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E178-0D2E-C447-8092-FD029D38C71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C0AC-DD3F-054A-9B89-4510036C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 counts growing</a:t>
            </a:r>
            <a:br>
              <a:rPr lang="en-US" dirty="0"/>
            </a:br>
            <a:r>
              <a:rPr lang="en-US" dirty="0"/>
              <a:t>Hardware throughput growing slower</a:t>
            </a:r>
            <a:br>
              <a:rPr lang="en-US" dirty="0"/>
            </a:br>
            <a:r>
              <a:rPr lang="en-US" dirty="0"/>
              <a:t>Energy efficiency nearly stagnant</a:t>
            </a:r>
          </a:p>
          <a:p>
            <a:r>
              <a:rPr lang="en-US" dirty="0"/>
              <a:t>How can we improve throughput and efficiency at the same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width of 8, more than 8 exponents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3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17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dark circles to align with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1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77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Nonlinear</a:t>
            </a:r>
          </a:p>
          <a:p>
            <a:pPr marL="171450" indent="-171450">
              <a:buFontTx/>
              <a:buChar char="-"/>
            </a:pPr>
            <a:r>
              <a:rPr lang="en-US" dirty="0"/>
              <a:t>Memory bandwidth limits the vector array</a:t>
            </a:r>
          </a:p>
          <a:p>
            <a:pPr marL="171450" indent="-171450">
              <a:buFontTx/>
              <a:buChar char="-"/>
            </a:pPr>
            <a:r>
              <a:rPr lang="en-US" dirty="0"/>
              <a:t>Other approximations have longer per operator compute time, where we are pure lookup, significantly increasing efficiency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Gemm</a:t>
            </a:r>
          </a:p>
          <a:p>
            <a:pPr marL="171450" indent="-171450">
              <a:buFontTx/>
              <a:buChar char="-"/>
            </a:pPr>
            <a:r>
              <a:rPr lang="en-US" dirty="0"/>
              <a:t>Similar trends, but smaller difference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Gain comes from lack of additional vector unit (eff)</a:t>
            </a:r>
          </a:p>
          <a:p>
            <a:pPr marL="171450" indent="-171450">
              <a:buFontTx/>
              <a:buChar char="-"/>
            </a:pPr>
            <a:r>
              <a:rPr lang="en-US" dirty="0"/>
              <a:t>Full utilization at small batch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7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Mugi saturates at 8 vs saturates at 16 (SA/SD 16)</a:t>
            </a:r>
          </a:p>
          <a:p>
            <a:r>
              <a:rPr lang="en-US" dirty="0"/>
              <a:t>Values are overlapping as the throughput is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9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DNN contains simple nonlinear (</a:t>
            </a:r>
            <a:r>
              <a:rPr lang="en-US" dirty="0" err="1"/>
              <a:t>relu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LLM contains complex nonlinear (</a:t>
            </a:r>
            <a:r>
              <a:rPr lang="en-US" dirty="0" err="1"/>
              <a:t>softmax</a:t>
            </a:r>
            <a:r>
              <a:rPr lang="en-US" dirty="0"/>
              <a:t>, </a:t>
            </a:r>
            <a:r>
              <a:rPr lang="en-US" dirty="0" err="1"/>
              <a:t>silu</a:t>
            </a:r>
            <a:r>
              <a:rPr lang="en-US" dirty="0"/>
              <a:t>)</a:t>
            </a:r>
          </a:p>
          <a:p>
            <a:pPr marL="228600" indent="-228600">
              <a:buAutoNum type="arabicPeriod"/>
            </a:pPr>
            <a:r>
              <a:rPr lang="en-US" dirty="0"/>
              <a:t>DNN weights and activations are symmetric (same size)</a:t>
            </a:r>
            <a:br>
              <a:rPr lang="en-US" dirty="0"/>
            </a:br>
            <a:r>
              <a:rPr lang="en-US" dirty="0"/>
              <a:t>LLM are asymmetric (weight only quantization popular option)</a:t>
            </a:r>
          </a:p>
          <a:p>
            <a:pPr marL="228600" indent="-228600">
              <a:buAutoNum type="arabicPeriod"/>
            </a:pPr>
            <a:r>
              <a:rPr lang="en-US" dirty="0"/>
              <a:t>DNN small weights large batch</a:t>
            </a:r>
            <a:br>
              <a:rPr lang="en-US" dirty="0"/>
            </a:br>
            <a:r>
              <a:rPr lang="en-US" dirty="0"/>
              <a:t>LLM large weights small batch</a:t>
            </a:r>
          </a:p>
          <a:p>
            <a:pPr marL="228600" indent="-228600">
              <a:buAutoNum type="arabicPeriod"/>
            </a:pPr>
            <a:r>
              <a:rPr lang="en-US" dirty="0"/>
              <a:t>Hardware for nonlinear and </a:t>
            </a:r>
            <a:r>
              <a:rPr lang="en-US" dirty="0" err="1"/>
              <a:t>gemm</a:t>
            </a:r>
            <a:r>
              <a:rPr lang="en-US" dirty="0"/>
              <a:t> separate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6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batch GEMMs in LLMs</a:t>
            </a:r>
          </a:p>
          <a:p>
            <a:r>
              <a:rPr lang="en-US" dirty="0"/>
              <a:t>General hardware are underutilized</a:t>
            </a:r>
          </a:p>
          <a:p>
            <a:r>
              <a:rPr lang="en-US" dirty="0"/>
              <a:t>This small batch size aligns with Mugi row width to fully saturate the array</a:t>
            </a:r>
          </a:p>
          <a:p>
            <a:r>
              <a:rPr lang="en-US" dirty="0"/>
              <a:t>GQA converts attention from GEMV to GEMM, shown in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6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GQA shares key value groups to multiple </a:t>
            </a:r>
            <a:r>
              <a:rPr lang="en-US" dirty="0" err="1"/>
              <a:t>querys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Reduces </a:t>
            </a:r>
            <a:r>
              <a:rPr lang="en-US" dirty="0" err="1"/>
              <a:t>kv</a:t>
            </a:r>
            <a:r>
              <a:rPr lang="en-US" dirty="0"/>
              <a:t> cache size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Increases util by converting to GEMM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Common size of 8 aligns with batch size, thus aligns with </a:t>
            </a:r>
            <a:r>
              <a:rPr lang="en-US" dirty="0" err="1"/>
              <a:t>mugi</a:t>
            </a:r>
            <a:r>
              <a:rPr lang="en-US" dirty="0"/>
              <a:t> array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KV cache can be quantized, discussed in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WOQ decreases the large weight matrices size</a:t>
            </a:r>
          </a:p>
          <a:p>
            <a:pPr marL="171450" indent="-171450">
              <a:buFontTx/>
              <a:buChar char="-"/>
            </a:pPr>
            <a:r>
              <a:rPr lang="en-US" dirty="0"/>
              <a:t>Decreases memory requirements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Reduces possible value range</a:t>
            </a:r>
          </a:p>
          <a:p>
            <a:pPr marL="171450" indent="-171450">
              <a:buFontTx/>
              <a:buChar char="-"/>
            </a:pPr>
            <a:r>
              <a:rPr lang="en-US" dirty="0"/>
              <a:t>Leveraged by VLP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proposed in ASPLOS 2024</a:t>
            </a:r>
          </a:p>
          <a:p>
            <a:r>
              <a:rPr lang="en-US" dirty="0"/>
              <a:t>16 possible products</a:t>
            </a:r>
          </a:p>
          <a:p>
            <a:r>
              <a:rPr lang="en-US" dirty="0"/>
              <a:t>Can there be any value reuse?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2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UINT4 without sign is 8 possible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0AC-DD3F-054A-9B89-4510036C8C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1974F17-DC71-8340-8C7B-9714E26C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1122363"/>
            <a:ext cx="9982200" cy="2387600"/>
          </a:xfrm>
        </p:spPr>
        <p:txBody>
          <a:bodyPr anchor="b"/>
          <a:lstStyle>
            <a:lvl1pPr algn="ctr">
              <a:defRPr sz="4400">
                <a:latin typeface="Palatino" pitchFamily="2" charset="77"/>
                <a:ea typeface="Palatino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64EC623-BDE0-FB40-B315-6D93A2610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020854"/>
            <a:ext cx="9982200" cy="17322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628ED9-2ECD-314A-B538-0065A143F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52950" y="3720230"/>
            <a:ext cx="30861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4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A55588E-02EF-3944-A647-089617EAD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897" y="183658"/>
            <a:ext cx="10744207" cy="772388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17A49EC-C902-CD49-B9A9-CD37F956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65605"/>
            <a:ext cx="10744200" cy="4830396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D77F6443-D010-1146-B8C0-176DC4884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3897" y="1099536"/>
            <a:ext cx="5562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75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 Centered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323B8688-1239-F34F-BD8D-5BB9DF7D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33900" y="1871061"/>
            <a:ext cx="30861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Quote">
            <a:extLst>
              <a:ext uri="{FF2B5EF4-FFF2-40B4-BE49-F238E27FC236}">
                <a16:creationId xmlns:a16="http://schemas.microsoft.com/office/drawing/2014/main" id="{5286B22F-3584-D04A-A394-CA6D39BDA0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118511"/>
            <a:ext cx="9982200" cy="2388173"/>
          </a:xfrm>
        </p:spPr>
        <p:txBody>
          <a:bodyPr anchor="ctr" anchorCtr="0"/>
          <a:lstStyle>
            <a:lvl1pPr algn="ctr">
              <a:lnSpc>
                <a:spcPct val="150000"/>
              </a:lnSpc>
              <a:spcAft>
                <a:spcPts val="0"/>
              </a:spcAft>
              <a:defRPr sz="3200" b="1" i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insert a quote. </a:t>
            </a:r>
            <a:br>
              <a:rPr lang="en-US" dirty="0"/>
            </a:br>
            <a:r>
              <a:rPr lang="en-US" dirty="0"/>
              <a:t>Font size, weight and highlights can be adjusted as needed. 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CF26F02E-6F07-4844-89CE-159379ED1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5001586"/>
            <a:ext cx="9982200" cy="7515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800" b="0" i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an attribution for the quote</a:t>
            </a:r>
          </a:p>
        </p:txBody>
      </p:sp>
      <p:cxnSp>
        <p:nvCxnSpPr>
          <p:cNvPr id="13" name="Straight Connector">
            <a:extLst>
              <a:ext uri="{FF2B5EF4-FFF2-40B4-BE49-F238E27FC236}">
                <a16:creationId xmlns:a16="http://schemas.microsoft.com/office/drawing/2014/main" id="{AC1233E0-7C19-4F4E-9069-C8514BFC2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33900" y="4754135"/>
            <a:ext cx="30861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">
            <a:extLst>
              <a:ext uri="{FF2B5EF4-FFF2-40B4-BE49-F238E27FC236}">
                <a16:creationId xmlns:a16="http://schemas.microsoft.com/office/drawing/2014/main" id="{372B5F29-DF67-FD42-8E91-1EBD65047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634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With Bor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592FC221-8914-B349-9636-535956EE8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048" y="729049"/>
            <a:ext cx="10733903" cy="538257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" pitchFamily="2" charset="77"/>
              <a:ea typeface="Palatino" pitchFamily="2" charset="77"/>
              <a:cs typeface="Helvetica Neue" panose="02000503000000020004" pitchFamily="2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A55588E-02EF-3944-A647-089617EAD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2" y="1124950"/>
            <a:ext cx="9982199" cy="981801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17A49EC-C902-CD49-B9A9-CD37F956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6" y="2538770"/>
            <a:ext cx="9982193" cy="32143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  <a:lvl2pPr>
              <a:defRPr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2pPr>
            <a:lvl3pPr>
              <a:defRPr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3pPr>
            <a:lvl4pPr>
              <a:defRPr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4pPr>
            <a:lvl5pPr>
              <a:defRPr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2D21006E-1ACB-AB47-ACB2-35949524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4903" y="2344732"/>
            <a:ext cx="5562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78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CA12D-D286-E34D-BA6B-24F03D04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110050"/>
            <a:ext cx="9982201" cy="718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C2AB8-F1CC-E549-B630-EB13F4674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954060"/>
            <a:ext cx="9982201" cy="379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89844F1C-2F28-1E4A-B4F0-CE9DDE546ECD}"/>
              </a:ext>
            </a:extLst>
          </p:cNvPr>
          <p:cNvSpPr txBox="1"/>
          <p:nvPr userDrawn="1"/>
        </p:nvSpPr>
        <p:spPr>
          <a:xfrm>
            <a:off x="274320" y="6519672"/>
            <a:ext cx="9144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2CB46002-6C40-404C-904C-C9A970A01033}" type="slidenum">
              <a:rPr lang="en-US" sz="1000" b="0" i="0" smtClean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rPr>
              <a:pPr algn="l"/>
              <a:t>‹#›</a:t>
            </a:fld>
            <a:endParaRPr lang="en-US" sz="1000" b="0" i="0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Helvetica Neue" panose="02000503000000020004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531A6C9-B2DB-A4B4-3A89-0207B2E760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4678" y="6420678"/>
            <a:ext cx="437322" cy="4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57" r:id="rId2"/>
    <p:sldLayoutId id="2147483851" r:id="rId3"/>
    <p:sldLayoutId id="2147483858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Palatino" pitchFamily="2" charset="77"/>
          <a:ea typeface="Palatino" pitchFamily="2" charset="77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alatino" pitchFamily="2" charset="77"/>
          <a:ea typeface="Palatino" pitchFamily="2" charset="77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alatino" pitchFamily="2" charset="77"/>
          <a:ea typeface="Palatino" pitchFamily="2" charset="77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latino" pitchFamily="2" charset="77"/>
          <a:ea typeface="Palatino" pitchFamily="2" charset="77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latino" pitchFamily="2" charset="77"/>
          <a:ea typeface="Palatino" pitchFamily="2" charset="77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alatino" pitchFamily="2" charset="77"/>
          <a:ea typeface="Palatino" pitchFamily="2" charset="77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F26B43"/>
          </p15:clr>
        </p15:guide>
        <p15:guide id="2" pos="7224">
          <p15:clr>
            <a:srgbClr val="F26B43"/>
          </p15:clr>
        </p15:guide>
        <p15:guide id="3" pos="696">
          <p15:clr>
            <a:srgbClr val="5ACBF0"/>
          </p15:clr>
        </p15:guide>
        <p15:guide id="4" pos="6984">
          <p15:clr>
            <a:srgbClr val="5ACBF0"/>
          </p15:clr>
        </p15:guide>
        <p15:guide id="9" orient="horz" pos="3840">
          <p15:clr>
            <a:srgbClr val="F26B43"/>
          </p15:clr>
        </p15:guide>
        <p15:guide id="10" orient="horz" pos="456">
          <p15:clr>
            <a:srgbClr val="F26B43"/>
          </p15:clr>
        </p15:guide>
        <p15:guide id="11" orient="horz" pos="696">
          <p15:clr>
            <a:srgbClr val="5ACBF0"/>
          </p15:clr>
        </p15:guide>
        <p15:guide id="12" orient="horz" pos="362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i.stanford.edu/ai-index/2025-ai-index-rep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68B2-A6AF-A1A6-8871-59CEDE4B7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Mugi</a:t>
            </a:r>
            <a:br>
              <a:rPr lang="en-US" dirty="0"/>
            </a:br>
            <a:r>
              <a:rPr lang="en-US" sz="3600" b="0" dirty="0"/>
              <a:t>Value Level Parallelism For Efficient LLMs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580B-D8CF-813F-0074-EC3D6EB1A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Daniel Price</a:t>
            </a:r>
            <a:r>
              <a:rPr lang="en-US" dirty="0"/>
              <a:t>, Prabhu Vellaisamy*, John P. Shen*, Di Wu</a:t>
            </a:r>
          </a:p>
          <a:p>
            <a:r>
              <a:rPr lang="en-US" dirty="0"/>
              <a:t>UCF, CMU*</a:t>
            </a:r>
          </a:p>
        </p:txBody>
      </p:sp>
    </p:spTree>
    <p:extLst>
      <p:ext uri="{BB962C8B-B14F-4D97-AF65-F5344CB8AC3E}">
        <p14:creationId xmlns:p14="http://schemas.microsoft.com/office/powerpoint/2010/main" val="78132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C8B4-7AC0-CAD2-E8D2-D01715EC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16B1-2118-F6E5-CB12-C471E2C4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65605"/>
            <a:ext cx="5372100" cy="4830396"/>
          </a:xfrm>
        </p:spPr>
        <p:txBody>
          <a:bodyPr/>
          <a:lstStyle/>
          <a:p>
            <a:r>
              <a:rPr lang="en-US" dirty="0"/>
              <a:t>Temporal subscription</a:t>
            </a:r>
          </a:p>
          <a:p>
            <a:pPr lvl="1"/>
            <a:r>
              <a:rPr lang="en-US" dirty="0"/>
              <a:t>Select output when cycle matches input</a:t>
            </a:r>
          </a:p>
          <a:p>
            <a:pPr lvl="1"/>
            <a:r>
              <a:rPr lang="en-US" dirty="0"/>
              <a:t>Empowered by small value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BBF38-6ED9-3D92-D1A9-B72E2357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3" y="3848558"/>
            <a:ext cx="5405009" cy="2247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35D45-E2F9-EF13-D7BC-688FBE864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131" y="3572738"/>
            <a:ext cx="6242620" cy="25232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DF6A16-3CA1-D7D1-7885-897719287CF1}"/>
              </a:ext>
            </a:extLst>
          </p:cNvPr>
          <p:cNvSpPr txBox="1">
            <a:spLocks/>
          </p:cNvSpPr>
          <p:nvPr/>
        </p:nvSpPr>
        <p:spPr>
          <a:xfrm>
            <a:off x="6303289" y="1265605"/>
            <a:ext cx="5103953" cy="48303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VLP multiplication</a:t>
            </a:r>
          </a:p>
          <a:p>
            <a:pPr lvl="1"/>
            <a:r>
              <a:rPr lang="en-US" dirty="0"/>
              <a:t>TC converts w to spike</a:t>
            </a:r>
          </a:p>
          <a:p>
            <a:pPr lvl="1"/>
            <a:r>
              <a:rPr lang="en-US" dirty="0"/>
              <a:t>Accumulation over n cycles</a:t>
            </a:r>
          </a:p>
          <a:p>
            <a:pPr lvl="1"/>
            <a:r>
              <a:rPr lang="en-US" dirty="0"/>
              <a:t>VLP subscribes product</a:t>
            </a:r>
          </a:p>
        </p:txBody>
      </p:sp>
    </p:spTree>
    <p:extLst>
      <p:ext uri="{BB962C8B-B14F-4D97-AF65-F5344CB8AC3E}">
        <p14:creationId xmlns:p14="http://schemas.microsoft.com/office/powerpoint/2010/main" val="376103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6F901-53C7-D193-B0D9-C1B788F02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250E-ABFD-CA1F-4E19-5F748E6C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Vectorization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60E5-F0E9-1FBC-C6F6-5D4E4011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65605"/>
            <a:ext cx="5372100" cy="4830396"/>
          </a:xfrm>
        </p:spPr>
        <p:txBody>
          <a:bodyPr/>
          <a:lstStyle/>
          <a:p>
            <a:r>
              <a:rPr lang="en-US" dirty="0"/>
              <a:t>Value reuse</a:t>
            </a:r>
          </a:p>
          <a:p>
            <a:pPr lvl="1"/>
            <a:r>
              <a:rPr lang="en-US" dirty="0"/>
              <a:t>Rows share column values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B200BE-6E1D-931F-E5AB-58127140F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247" y="2559070"/>
            <a:ext cx="4483476" cy="355383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7620A56-A8E1-7B8E-583E-82F79B66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9282" y="3102515"/>
            <a:ext cx="6014689" cy="32409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35E7A7-768A-8A0B-2772-3CB8582ABD0C}"/>
              </a:ext>
            </a:extLst>
          </p:cNvPr>
          <p:cNvSpPr txBox="1">
            <a:spLocks/>
          </p:cNvSpPr>
          <p:nvPr/>
        </p:nvSpPr>
        <p:spPr>
          <a:xfrm>
            <a:off x="6096000" y="1265605"/>
            <a:ext cx="4743182" cy="48303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VLP array</a:t>
            </a:r>
          </a:p>
          <a:p>
            <a:pPr lvl="1"/>
            <a:r>
              <a:rPr lang="en-US" dirty="0"/>
              <a:t>Multiple Columns</a:t>
            </a:r>
          </a:p>
          <a:p>
            <a:pPr lvl="1"/>
            <a:r>
              <a:rPr lang="en-US" dirty="0"/>
              <a:t>Column width of 8</a:t>
            </a:r>
          </a:p>
          <a:p>
            <a:pPr lvl="2"/>
            <a:r>
              <a:rPr lang="en-US" dirty="0"/>
              <a:t>2^bitwidth</a:t>
            </a:r>
          </a:p>
        </p:txBody>
      </p:sp>
    </p:spTree>
    <p:extLst>
      <p:ext uri="{BB962C8B-B14F-4D97-AF65-F5344CB8AC3E}">
        <p14:creationId xmlns:p14="http://schemas.microsoft.com/office/powerpoint/2010/main" val="243899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981C-4B6A-75FD-6DB4-1208172A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Mugi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19DF-B9AA-BC10-4B87-79C244FB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 approximation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Small batch, low precision GEMM</a:t>
            </a:r>
          </a:p>
          <a:p>
            <a:r>
              <a:rPr lang="en-US" dirty="0"/>
              <a:t>Unified architecture</a:t>
            </a:r>
          </a:p>
        </p:txBody>
      </p:sp>
    </p:spTree>
    <p:extLst>
      <p:ext uri="{BB962C8B-B14F-4D97-AF65-F5344CB8AC3E}">
        <p14:creationId xmlns:p14="http://schemas.microsoft.com/office/powerpoint/2010/main" val="199566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AAC95-AF8B-BF84-9BF0-C3447D6E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DEEE-0164-523B-8CAD-A998D1FA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for Nonlinear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DCECE-9356-9687-1C9C-4B385639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6" y="1265605"/>
            <a:ext cx="5995321" cy="4830396"/>
          </a:xfrm>
        </p:spPr>
        <p:txBody>
          <a:bodyPr/>
          <a:lstStyle/>
          <a:p>
            <a:r>
              <a:rPr lang="en-US" dirty="0"/>
              <a:t>LUT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Precompute and store costly nonlinear operations</a:t>
            </a:r>
          </a:p>
          <a:p>
            <a:r>
              <a:rPr lang="en-US" dirty="0"/>
              <a:t>Standard LUT</a:t>
            </a:r>
          </a:p>
          <a:p>
            <a:pPr marL="914400" lvl="1" indent="-457200">
              <a:buFont typeface="+mj-lt"/>
              <a:buAutoNum type="alphaLcParenR" startAt="2"/>
            </a:pPr>
            <a:r>
              <a:rPr lang="en-US" dirty="0"/>
              <a:t>Doesn't allow parallel accesses</a:t>
            </a:r>
          </a:p>
          <a:p>
            <a:r>
              <a:rPr lang="en-US" dirty="0"/>
              <a:t>Two stage spatial LUT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 </a:t>
            </a:r>
            <a:r>
              <a:rPr lang="en-US" b="1" u="sng" dirty="0"/>
              <a:t>S</a:t>
            </a:r>
            <a:r>
              <a:rPr lang="en-US" dirty="0"/>
              <a:t>ign-</a:t>
            </a:r>
            <a:r>
              <a:rPr lang="en-US" b="1" u="sng" dirty="0"/>
              <a:t>M</a:t>
            </a:r>
            <a:r>
              <a:rPr lang="en-US" dirty="0"/>
              <a:t>antissa subscription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 </a:t>
            </a:r>
            <a:r>
              <a:rPr lang="en-US" b="1" u="sng" dirty="0"/>
              <a:t>E</a:t>
            </a:r>
            <a:r>
              <a:rPr lang="en-US" dirty="0"/>
              <a:t>xponent subscription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00FBD-BADE-4D34-4E75-EE3050036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267" y="1148102"/>
            <a:ext cx="3671948" cy="1711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06E16-ED57-615A-C7A6-56FB0D56D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67" y="3335266"/>
            <a:ext cx="3671948" cy="1730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0B5B7F-D723-1F3C-E72B-718910502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46" y="5108033"/>
            <a:ext cx="5775154" cy="1297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B70AA0-F895-8E4A-9826-87F68860E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107" y="5374921"/>
            <a:ext cx="5012460" cy="7637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A1CE9D-D2E4-36ED-7698-FFB3EE4D603E}"/>
              </a:ext>
            </a:extLst>
          </p:cNvPr>
          <p:cNvSpPr/>
          <p:nvPr/>
        </p:nvSpPr>
        <p:spPr>
          <a:xfrm>
            <a:off x="7116323" y="1158418"/>
            <a:ext cx="3774340" cy="1701292"/>
          </a:xfrm>
          <a:prstGeom prst="roundRect">
            <a:avLst>
              <a:gd name="adj" fmla="val 5270"/>
            </a:avLst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CCE811-B79A-0FDA-47A0-AB086A1296C6}"/>
              </a:ext>
            </a:extLst>
          </p:cNvPr>
          <p:cNvSpPr/>
          <p:nvPr/>
        </p:nvSpPr>
        <p:spPr>
          <a:xfrm>
            <a:off x="320846" y="5062203"/>
            <a:ext cx="5823918" cy="1441907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396E48-9E78-F732-F4BC-E221CCBFD73D}"/>
              </a:ext>
            </a:extLst>
          </p:cNvPr>
          <p:cNvSpPr/>
          <p:nvPr/>
        </p:nvSpPr>
        <p:spPr>
          <a:xfrm>
            <a:off x="6584876" y="5324019"/>
            <a:ext cx="5012459" cy="844954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69278-38EF-5D0A-68E1-F372B255A843}"/>
              </a:ext>
            </a:extLst>
          </p:cNvPr>
          <p:cNvSpPr/>
          <p:nvPr/>
        </p:nvSpPr>
        <p:spPr>
          <a:xfrm>
            <a:off x="7043230" y="3244379"/>
            <a:ext cx="3774340" cy="1820983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1AA77-43BF-50F8-1CCC-599D36454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188E-A978-B9C0-FE8C-9024C45D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for Nonlinear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93AA8-393B-F3FB-980A-68236E25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6" y="1281507"/>
            <a:ext cx="5995321" cy="4830396"/>
          </a:xfrm>
        </p:spPr>
        <p:txBody>
          <a:bodyPr/>
          <a:lstStyle/>
          <a:p>
            <a:r>
              <a:rPr lang="en-US" dirty="0"/>
              <a:t>LUT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Precompute and store costly nonlinear operations</a:t>
            </a:r>
          </a:p>
          <a:p>
            <a:r>
              <a:rPr lang="en-US" dirty="0"/>
              <a:t>Standard LUT</a:t>
            </a:r>
          </a:p>
          <a:p>
            <a:pPr marL="914400" lvl="1" indent="-457200">
              <a:buFont typeface="+mj-lt"/>
              <a:buAutoNum type="alphaLcParenR" startAt="2"/>
            </a:pPr>
            <a:r>
              <a:rPr lang="en-US" dirty="0"/>
              <a:t>Doesn't allow parallel accesses</a:t>
            </a:r>
          </a:p>
          <a:p>
            <a:r>
              <a:rPr lang="en-US" dirty="0"/>
              <a:t>Two stage spatial LUT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 </a:t>
            </a:r>
            <a:r>
              <a:rPr lang="en-US" b="1" u="sng" dirty="0"/>
              <a:t>S</a:t>
            </a:r>
            <a:r>
              <a:rPr lang="en-US" dirty="0"/>
              <a:t>ign-</a:t>
            </a:r>
            <a:r>
              <a:rPr lang="en-US" b="1" u="sng" dirty="0"/>
              <a:t>M</a:t>
            </a:r>
            <a:r>
              <a:rPr lang="en-US" dirty="0"/>
              <a:t>antissa subscription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 </a:t>
            </a:r>
            <a:r>
              <a:rPr lang="en-US" b="1" u="sng" dirty="0"/>
              <a:t>E</a:t>
            </a:r>
            <a:r>
              <a:rPr lang="en-US" dirty="0"/>
              <a:t>xponent subscription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34041-3999-D970-AC35-DE29CE9E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267" y="1148102"/>
            <a:ext cx="3671948" cy="1711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3923A-1517-EE80-0C58-C65DAD7AF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267" y="3335266"/>
            <a:ext cx="3671948" cy="1730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A0637-F24D-FD54-DB6D-281113BC4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46" y="5108033"/>
            <a:ext cx="5775154" cy="1297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63E326-82DF-F473-E6D4-F2DB46777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107" y="5374921"/>
            <a:ext cx="5012460" cy="7637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48A709-5142-6D5E-6F42-84594D0C07D7}"/>
              </a:ext>
            </a:extLst>
          </p:cNvPr>
          <p:cNvSpPr/>
          <p:nvPr/>
        </p:nvSpPr>
        <p:spPr>
          <a:xfrm>
            <a:off x="7116323" y="1158418"/>
            <a:ext cx="3774340" cy="1701292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529B4-65C6-1C38-6F49-AFD05590E9A2}"/>
              </a:ext>
            </a:extLst>
          </p:cNvPr>
          <p:cNvSpPr/>
          <p:nvPr/>
        </p:nvSpPr>
        <p:spPr>
          <a:xfrm>
            <a:off x="7043230" y="3241220"/>
            <a:ext cx="3774340" cy="1820983"/>
          </a:xfrm>
          <a:prstGeom prst="roundRect">
            <a:avLst>
              <a:gd name="adj" fmla="val 5270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DFEF6-A296-50B6-D1C6-DB15BF23FD0D}"/>
              </a:ext>
            </a:extLst>
          </p:cNvPr>
          <p:cNvSpPr/>
          <p:nvPr/>
        </p:nvSpPr>
        <p:spPr>
          <a:xfrm>
            <a:off x="320846" y="5062203"/>
            <a:ext cx="5823918" cy="1441907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D28FA4-A6D4-2287-FD59-DA6EF986FB17}"/>
              </a:ext>
            </a:extLst>
          </p:cNvPr>
          <p:cNvSpPr/>
          <p:nvPr/>
        </p:nvSpPr>
        <p:spPr>
          <a:xfrm>
            <a:off x="6584876" y="5324019"/>
            <a:ext cx="5012459" cy="844954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1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3ECB6-2E6D-5F63-89A8-75196BE0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150F-1448-8E00-EED5-D9F41C84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for Nonlinear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D42A3-E2B0-7C9F-D44D-12DAB8A2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6" y="1265605"/>
            <a:ext cx="5995321" cy="4830396"/>
          </a:xfrm>
        </p:spPr>
        <p:txBody>
          <a:bodyPr/>
          <a:lstStyle/>
          <a:p>
            <a:r>
              <a:rPr lang="en-US" dirty="0"/>
              <a:t>LUT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Precompute and store costly nonlinear operations</a:t>
            </a:r>
          </a:p>
          <a:p>
            <a:r>
              <a:rPr lang="en-US" dirty="0"/>
              <a:t>Standard LUT</a:t>
            </a:r>
          </a:p>
          <a:p>
            <a:pPr marL="914400" lvl="1" indent="-457200">
              <a:buFont typeface="+mj-lt"/>
              <a:buAutoNum type="alphaLcParenR" startAt="2"/>
            </a:pPr>
            <a:r>
              <a:rPr lang="en-US" dirty="0"/>
              <a:t>Doesn't allow parallel accesses</a:t>
            </a:r>
          </a:p>
          <a:p>
            <a:r>
              <a:rPr lang="en-US" dirty="0"/>
              <a:t>Two stage spatial LUT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 </a:t>
            </a:r>
            <a:r>
              <a:rPr lang="en-US" b="1" u="sng" dirty="0"/>
              <a:t>S</a:t>
            </a:r>
            <a:r>
              <a:rPr lang="en-US" dirty="0"/>
              <a:t>ign-</a:t>
            </a:r>
            <a:r>
              <a:rPr lang="en-US" b="1" u="sng" dirty="0"/>
              <a:t>M</a:t>
            </a:r>
            <a:r>
              <a:rPr lang="en-US" dirty="0"/>
              <a:t>antissa subscription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 </a:t>
            </a:r>
            <a:r>
              <a:rPr lang="en-US" b="1" u="sng" dirty="0"/>
              <a:t>E</a:t>
            </a:r>
            <a:r>
              <a:rPr lang="en-US" dirty="0"/>
              <a:t>xponent subscription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C75E2-C076-5027-BFCA-09F71886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267" y="1148102"/>
            <a:ext cx="3671948" cy="1711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662374-EF24-05CB-4A46-D4CF0BA1C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267" y="3335266"/>
            <a:ext cx="3671948" cy="1730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3D3AF-3B93-F542-107B-2CE24E146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46" y="5108033"/>
            <a:ext cx="5775154" cy="1297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AF0C-9EFB-959C-FEA8-517C69FD2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107" y="5374921"/>
            <a:ext cx="5012460" cy="7637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26EF7A-984A-CA66-A729-9BBF7C2D262E}"/>
              </a:ext>
            </a:extLst>
          </p:cNvPr>
          <p:cNvSpPr/>
          <p:nvPr/>
        </p:nvSpPr>
        <p:spPr>
          <a:xfrm>
            <a:off x="7116323" y="1158418"/>
            <a:ext cx="3774340" cy="1701292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5EBB20-7516-E477-15BC-1CA0A2E81BC2}"/>
              </a:ext>
            </a:extLst>
          </p:cNvPr>
          <p:cNvSpPr/>
          <p:nvPr/>
        </p:nvSpPr>
        <p:spPr>
          <a:xfrm>
            <a:off x="7043230" y="3287050"/>
            <a:ext cx="3774340" cy="1820983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8B3082-1986-ED90-68D2-BFD252A5EE93}"/>
              </a:ext>
            </a:extLst>
          </p:cNvPr>
          <p:cNvSpPr/>
          <p:nvPr/>
        </p:nvSpPr>
        <p:spPr>
          <a:xfrm>
            <a:off x="320846" y="5062203"/>
            <a:ext cx="5823918" cy="1441907"/>
          </a:xfrm>
          <a:prstGeom prst="roundRect">
            <a:avLst>
              <a:gd name="adj" fmla="val 5270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998111-2C71-C251-50A5-6CA01EBB5693}"/>
              </a:ext>
            </a:extLst>
          </p:cNvPr>
          <p:cNvSpPr/>
          <p:nvPr/>
        </p:nvSpPr>
        <p:spPr>
          <a:xfrm>
            <a:off x="6584876" y="5324019"/>
            <a:ext cx="5012459" cy="844954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DD5A8-4D47-E771-4ED2-B49D2CBAF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093E-0FA6-06F3-C328-AA36FBE7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for Nonlinear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E207B-8104-C57B-B393-69C10598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6" y="1265605"/>
            <a:ext cx="5995321" cy="4830396"/>
          </a:xfrm>
        </p:spPr>
        <p:txBody>
          <a:bodyPr/>
          <a:lstStyle/>
          <a:p>
            <a:r>
              <a:rPr lang="en-US" dirty="0"/>
              <a:t>LUT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Precompute and store costly nonlinear operations</a:t>
            </a:r>
          </a:p>
          <a:p>
            <a:r>
              <a:rPr lang="en-US" dirty="0"/>
              <a:t>Standard LUT</a:t>
            </a:r>
          </a:p>
          <a:p>
            <a:pPr marL="914400" lvl="1" indent="-457200">
              <a:buFont typeface="+mj-lt"/>
              <a:buAutoNum type="alphaLcParenR" startAt="2"/>
            </a:pPr>
            <a:r>
              <a:rPr lang="en-US" dirty="0"/>
              <a:t>Doesn't allow parallel accesses</a:t>
            </a:r>
          </a:p>
          <a:p>
            <a:r>
              <a:rPr lang="en-US" dirty="0"/>
              <a:t>Two stage spatial LUT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 </a:t>
            </a:r>
            <a:r>
              <a:rPr lang="en-US" b="1" u="sng" dirty="0"/>
              <a:t>S</a:t>
            </a:r>
            <a:r>
              <a:rPr lang="en-US" dirty="0"/>
              <a:t>ign-</a:t>
            </a:r>
            <a:r>
              <a:rPr lang="en-US" b="1" u="sng" dirty="0"/>
              <a:t>M</a:t>
            </a:r>
            <a:r>
              <a:rPr lang="en-US" dirty="0"/>
              <a:t>antissa subscription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 </a:t>
            </a:r>
            <a:r>
              <a:rPr lang="en-US" b="1" u="sng" dirty="0"/>
              <a:t>E</a:t>
            </a:r>
            <a:r>
              <a:rPr lang="en-US" dirty="0"/>
              <a:t>xponent subscription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3CD9E-5E19-1224-BC7E-C7FE112F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267" y="1148102"/>
            <a:ext cx="3671948" cy="1711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2D7C52-7CA0-576B-C36F-C0A615EE1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67" y="3335266"/>
            <a:ext cx="3671948" cy="1730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743F7-FE2B-8678-68BF-5734B0111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46" y="5108033"/>
            <a:ext cx="5775154" cy="1297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6EF275-B7A4-B008-CE24-625E0391C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107" y="5374921"/>
            <a:ext cx="5012460" cy="7637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A45DFA-6D45-E69B-88B5-9266164A0D99}"/>
              </a:ext>
            </a:extLst>
          </p:cNvPr>
          <p:cNvSpPr/>
          <p:nvPr/>
        </p:nvSpPr>
        <p:spPr>
          <a:xfrm>
            <a:off x="7116323" y="1158418"/>
            <a:ext cx="3774340" cy="1701292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E13EEB-9224-1653-012E-F2598992479D}"/>
              </a:ext>
            </a:extLst>
          </p:cNvPr>
          <p:cNvSpPr/>
          <p:nvPr/>
        </p:nvSpPr>
        <p:spPr>
          <a:xfrm>
            <a:off x="7043230" y="3244379"/>
            <a:ext cx="3774340" cy="1820983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C199C3-9DC6-4285-E7B2-CF54654E36CC}"/>
              </a:ext>
            </a:extLst>
          </p:cNvPr>
          <p:cNvSpPr/>
          <p:nvPr/>
        </p:nvSpPr>
        <p:spPr>
          <a:xfrm>
            <a:off x="320846" y="5062203"/>
            <a:ext cx="5823918" cy="1441907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FA38B7-D565-344F-DB03-14D18F372346}"/>
              </a:ext>
            </a:extLst>
          </p:cNvPr>
          <p:cNvSpPr/>
          <p:nvPr/>
        </p:nvSpPr>
        <p:spPr>
          <a:xfrm>
            <a:off x="6584876" y="5324019"/>
            <a:ext cx="5012459" cy="844954"/>
          </a:xfrm>
          <a:prstGeom prst="roundRect">
            <a:avLst>
              <a:gd name="adj" fmla="val 5270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5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35DF4-5FA1-E795-91BC-9B03089C4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3367-BA62-052E-3DD4-5E208601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Window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2A610-CB6F-9554-559B-13B876CD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4342325" cy="4830396"/>
          </a:xfrm>
        </p:spPr>
        <p:txBody>
          <a:bodyPr/>
          <a:lstStyle/>
          <a:p>
            <a:r>
              <a:rPr lang="en-US" dirty="0"/>
              <a:t>Mugi array &lt; LUT row</a:t>
            </a:r>
          </a:p>
          <a:p>
            <a:pPr lvl="1"/>
            <a:r>
              <a:rPr lang="en-US" dirty="0"/>
              <a:t>Select a window by the minimum exponent</a:t>
            </a:r>
          </a:p>
          <a:p>
            <a:pPr lvl="1"/>
            <a:r>
              <a:rPr lang="en-US" dirty="0"/>
              <a:t>Outlier values processed (rounded, truncated)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DADAB-FE55-7D0E-5A52-88923F04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46" y="1351784"/>
            <a:ext cx="7068634" cy="41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7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7E86-1123-5811-19F4-5229EEF44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40C8-5778-B2DD-CAEF-49FAC632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F1A57-1BE0-2B84-912C-EAF5D4B4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1" y="1273910"/>
            <a:ext cx="6048379" cy="4830396"/>
          </a:xfrm>
        </p:spPr>
        <p:txBody>
          <a:bodyPr/>
          <a:lstStyle/>
          <a:p>
            <a:r>
              <a:rPr lang="en-US" dirty="0"/>
              <a:t>Four phases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Input field split (approximation)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Value reuse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Mantissa temporal subscription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Exponent temporal subscription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D7DCF-4FA0-5455-4BAA-A421B536C47D}"/>
              </a:ext>
            </a:extLst>
          </p:cNvPr>
          <p:cNvGrpSpPr/>
          <p:nvPr/>
        </p:nvGrpSpPr>
        <p:grpSpPr>
          <a:xfrm>
            <a:off x="4016199" y="2476500"/>
            <a:ext cx="7785280" cy="3276600"/>
            <a:chOff x="4095749" y="1504950"/>
            <a:chExt cx="7785280" cy="3276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FF2FD4-80F8-FBFD-F771-25E64241D5E1}"/>
                </a:ext>
              </a:extLst>
            </p:cNvPr>
            <p:cNvGrpSpPr/>
            <p:nvPr/>
          </p:nvGrpSpPr>
          <p:grpSpPr>
            <a:xfrm>
              <a:off x="4095750" y="1504950"/>
              <a:ext cx="7785279" cy="3276600"/>
              <a:chOff x="2291259" y="1775704"/>
              <a:chExt cx="9723120" cy="43202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0B4F5B8-C840-5B64-5354-05E49F676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3000" y="1775704"/>
                <a:ext cx="6515103" cy="178383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C5D87BA-9994-2A84-58A7-16ACB6A17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1259" y="3559535"/>
                <a:ext cx="9723120" cy="2536466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252F73-AA93-AC8B-EB65-DEEFEE847E2A}"/>
                </a:ext>
              </a:extLst>
            </p:cNvPr>
            <p:cNvSpPr/>
            <p:nvPr/>
          </p:nvSpPr>
          <p:spPr>
            <a:xfrm>
              <a:off x="4095749" y="2827706"/>
              <a:ext cx="657225" cy="5623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440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15EA0-C7D5-A395-2B79-7F2BE870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E8D06B0-0B38-A46C-5BC3-E705B454E450}"/>
              </a:ext>
            </a:extLst>
          </p:cNvPr>
          <p:cNvGrpSpPr/>
          <p:nvPr/>
        </p:nvGrpSpPr>
        <p:grpSpPr>
          <a:xfrm>
            <a:off x="4016199" y="2476500"/>
            <a:ext cx="7785280" cy="3276600"/>
            <a:chOff x="4095749" y="1504950"/>
            <a:chExt cx="7785280" cy="32766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ECA390-62A0-FA8C-578A-7D331AF4CABA}"/>
                </a:ext>
              </a:extLst>
            </p:cNvPr>
            <p:cNvGrpSpPr/>
            <p:nvPr/>
          </p:nvGrpSpPr>
          <p:grpSpPr>
            <a:xfrm>
              <a:off x="4095750" y="1504950"/>
              <a:ext cx="7785279" cy="3276600"/>
              <a:chOff x="2291259" y="1775704"/>
              <a:chExt cx="9723120" cy="432029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0F1D74B-9E3E-0782-F768-8B47CF526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3000" y="1775704"/>
                <a:ext cx="6515103" cy="178383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9D62A68-9F54-E59D-DB2D-B71D8E147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1259" y="3559534"/>
                <a:ext cx="9723120" cy="2536466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BC15CC-1FAD-D841-D8D3-B217538757A9}"/>
                </a:ext>
              </a:extLst>
            </p:cNvPr>
            <p:cNvSpPr/>
            <p:nvPr/>
          </p:nvSpPr>
          <p:spPr>
            <a:xfrm>
              <a:off x="4095749" y="2827706"/>
              <a:ext cx="657225" cy="5623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ABB3E0-DBCC-8509-CF4F-A9AD376A61AE}"/>
              </a:ext>
            </a:extLst>
          </p:cNvPr>
          <p:cNvSpPr/>
          <p:nvPr/>
        </p:nvSpPr>
        <p:spPr>
          <a:xfrm>
            <a:off x="4054301" y="4422774"/>
            <a:ext cx="1165224" cy="1330325"/>
          </a:xfrm>
          <a:prstGeom prst="roundRect">
            <a:avLst>
              <a:gd name="adj" fmla="val 9789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8C4A41-9E61-2E14-EBB4-2F7301FC0EA8}"/>
              </a:ext>
            </a:extLst>
          </p:cNvPr>
          <p:cNvSpPr/>
          <p:nvPr/>
        </p:nvSpPr>
        <p:spPr>
          <a:xfrm>
            <a:off x="5354463" y="3956736"/>
            <a:ext cx="2026443" cy="455720"/>
          </a:xfrm>
          <a:prstGeom prst="roundRect">
            <a:avLst>
              <a:gd name="adj" fmla="val 19194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EE7592-AA09-F4D1-7280-B87C2835945E}"/>
              </a:ext>
            </a:extLst>
          </p:cNvPr>
          <p:cNvSpPr/>
          <p:nvPr/>
        </p:nvSpPr>
        <p:spPr>
          <a:xfrm>
            <a:off x="5354463" y="4412456"/>
            <a:ext cx="2026442" cy="1340644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F3FD27-FF98-18CA-6AE4-8F44421C292D}"/>
              </a:ext>
            </a:extLst>
          </p:cNvPr>
          <p:cNvSpPr/>
          <p:nvPr/>
        </p:nvSpPr>
        <p:spPr>
          <a:xfrm>
            <a:off x="7380906" y="3943847"/>
            <a:ext cx="4506293" cy="1809253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F3E0A9-4E40-5BCF-A1DE-F7778B267C53}"/>
              </a:ext>
            </a:extLst>
          </p:cNvPr>
          <p:cNvSpPr/>
          <p:nvPr/>
        </p:nvSpPr>
        <p:spPr>
          <a:xfrm>
            <a:off x="6044550" y="2338427"/>
            <a:ext cx="5842649" cy="1545685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BA55F-1992-154A-1D77-1BAE90F0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012C0-42CA-ED70-3599-4C3C59E55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1" y="1273910"/>
            <a:ext cx="6048379" cy="48303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Input field split (approximation)</a:t>
            </a:r>
          </a:p>
        </p:txBody>
      </p:sp>
    </p:spTree>
    <p:extLst>
      <p:ext uri="{BB962C8B-B14F-4D97-AF65-F5344CB8AC3E}">
        <p14:creationId xmlns:p14="http://schemas.microsoft.com/office/powerpoint/2010/main" val="100182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A0EFF-CE0D-0754-C905-3D467C25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B0B6-4B38-FCEA-128A-2132BC7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AI–Hardware Scaling Gap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8A8571-859C-2EDD-ED4E-B300467D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75765"/>
            <a:ext cx="5933616" cy="4830396"/>
          </a:xfrm>
        </p:spPr>
        <p:txBody>
          <a:bodyPr/>
          <a:lstStyle/>
          <a:p>
            <a:r>
              <a:rPr lang="en-US" dirty="0"/>
              <a:t>Model parameters increasing</a:t>
            </a:r>
          </a:p>
          <a:p>
            <a:r>
              <a:rPr lang="en-US" dirty="0"/>
              <a:t>Hardware scaling lags</a:t>
            </a:r>
          </a:p>
          <a:p>
            <a:r>
              <a:rPr lang="en-US" dirty="0"/>
              <a:t>Hardware efficiency stagnates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798AB-ED0E-D243-C0DB-CFB464A1E84C}"/>
              </a:ext>
            </a:extLst>
          </p:cNvPr>
          <p:cNvSpPr txBox="1"/>
          <p:nvPr/>
        </p:nvSpPr>
        <p:spPr>
          <a:xfrm>
            <a:off x="723900" y="6520454"/>
            <a:ext cx="5208608" cy="153888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>
                <a:latin typeface="Palatino"/>
                <a:hlinkClick r:id="rId3"/>
              </a:rPr>
              <a:t>https://hai.stanford.edu/ai-index/2025-ai-index-report</a:t>
            </a:r>
            <a:endParaRPr lang="en-US" sz="1000" dirty="0">
              <a:latin typeface="Palatin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3D5FDC-12DF-8219-EDCB-E6F253E0B0CF}"/>
              </a:ext>
            </a:extLst>
          </p:cNvPr>
          <p:cNvGrpSpPr/>
          <p:nvPr/>
        </p:nvGrpSpPr>
        <p:grpSpPr>
          <a:xfrm>
            <a:off x="6166339" y="347860"/>
            <a:ext cx="5810355" cy="3017467"/>
            <a:chOff x="30362" y="2755534"/>
            <a:chExt cx="5902146" cy="30861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073B7D-7525-1398-D282-EE69D5DB4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3901"/>
            <a:stretch>
              <a:fillRect/>
            </a:stretch>
          </p:blipFill>
          <p:spPr>
            <a:xfrm>
              <a:off x="30362" y="2755534"/>
              <a:ext cx="5902146" cy="308610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B296E8-86E9-9E23-615C-B3DDEEC47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798" y="3566160"/>
              <a:ext cx="5237762" cy="19459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E2F4C5-B2C7-8645-90CB-0F900E3F8AB0}"/>
              </a:ext>
            </a:extLst>
          </p:cNvPr>
          <p:cNvGrpSpPr/>
          <p:nvPr/>
        </p:nvGrpSpPr>
        <p:grpSpPr>
          <a:xfrm>
            <a:off x="6288900" y="3408413"/>
            <a:ext cx="5565231" cy="3017467"/>
            <a:chOff x="6143610" y="2755534"/>
            <a:chExt cx="5792079" cy="30861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0720FDA-274F-93B7-69F4-9F8E5C36A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3610" y="2755534"/>
              <a:ext cx="5792079" cy="3086103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266389-0296-BF50-0017-3E792F6C34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600" y="3797300"/>
              <a:ext cx="5036820" cy="12115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5E2380-722D-F011-6078-63ACAA787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38" y="3365327"/>
            <a:ext cx="5617224" cy="29697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F1390F-A49C-39AF-251E-3E99C39A4F07}"/>
              </a:ext>
            </a:extLst>
          </p:cNvPr>
          <p:cNvCxnSpPr>
            <a:cxnSpLocks/>
          </p:cNvCxnSpPr>
          <p:nvPr/>
        </p:nvCxnSpPr>
        <p:spPr>
          <a:xfrm flipH="1">
            <a:off x="1148840" y="4192548"/>
            <a:ext cx="4509498" cy="468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7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0BBEE-6AC6-409C-1647-A4E23F392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E1C5AA9-2401-FDEA-1BD0-2EF6545B3F85}"/>
              </a:ext>
            </a:extLst>
          </p:cNvPr>
          <p:cNvGrpSpPr/>
          <p:nvPr/>
        </p:nvGrpSpPr>
        <p:grpSpPr>
          <a:xfrm>
            <a:off x="4016199" y="2476500"/>
            <a:ext cx="7785280" cy="3276600"/>
            <a:chOff x="4095749" y="1504950"/>
            <a:chExt cx="7785280" cy="32766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6D4AD9-6827-172D-4A43-F73ABD2F4A7B}"/>
                </a:ext>
              </a:extLst>
            </p:cNvPr>
            <p:cNvGrpSpPr/>
            <p:nvPr/>
          </p:nvGrpSpPr>
          <p:grpSpPr>
            <a:xfrm>
              <a:off x="4095750" y="1504950"/>
              <a:ext cx="7785279" cy="3276600"/>
              <a:chOff x="2291259" y="1775704"/>
              <a:chExt cx="9723120" cy="432029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C740295-1994-E76D-3DCD-9C52C639E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3000" y="1775704"/>
                <a:ext cx="6515103" cy="178383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8BF1657-330B-25D3-9A85-F08804029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1259" y="3559534"/>
                <a:ext cx="9723120" cy="2536466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C535CB-AA66-1F20-6CA5-F4810FCC2C2D}"/>
                </a:ext>
              </a:extLst>
            </p:cNvPr>
            <p:cNvSpPr/>
            <p:nvPr/>
          </p:nvSpPr>
          <p:spPr>
            <a:xfrm>
              <a:off x="4095749" y="2827706"/>
              <a:ext cx="657225" cy="5623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FF1590-EE9C-2F82-40AD-EAE4CC8C3EE5}"/>
              </a:ext>
            </a:extLst>
          </p:cNvPr>
          <p:cNvSpPr/>
          <p:nvPr/>
        </p:nvSpPr>
        <p:spPr>
          <a:xfrm>
            <a:off x="4054301" y="4422774"/>
            <a:ext cx="1165224" cy="1330325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1DC6C0-1E60-782A-B651-0F3C1C10A522}"/>
              </a:ext>
            </a:extLst>
          </p:cNvPr>
          <p:cNvSpPr/>
          <p:nvPr/>
        </p:nvSpPr>
        <p:spPr>
          <a:xfrm>
            <a:off x="5354463" y="3956736"/>
            <a:ext cx="2026443" cy="455720"/>
          </a:xfrm>
          <a:prstGeom prst="roundRect">
            <a:avLst>
              <a:gd name="adj" fmla="val 19194"/>
            </a:avLst>
          </a:prstGeom>
          <a:solidFill>
            <a:srgbClr val="C7CD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C25346-A65F-8F80-1670-6763CDD30F05}"/>
              </a:ext>
            </a:extLst>
          </p:cNvPr>
          <p:cNvSpPr/>
          <p:nvPr/>
        </p:nvSpPr>
        <p:spPr>
          <a:xfrm>
            <a:off x="5354463" y="4412456"/>
            <a:ext cx="2026442" cy="1340644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D02481-422F-CC9A-B205-9FCD9F254D4B}"/>
              </a:ext>
            </a:extLst>
          </p:cNvPr>
          <p:cNvSpPr/>
          <p:nvPr/>
        </p:nvSpPr>
        <p:spPr>
          <a:xfrm>
            <a:off x="7380906" y="3943847"/>
            <a:ext cx="4506293" cy="1809253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2F036F-D5B8-F186-0B77-72EE2A0F1608}"/>
              </a:ext>
            </a:extLst>
          </p:cNvPr>
          <p:cNvSpPr/>
          <p:nvPr/>
        </p:nvSpPr>
        <p:spPr>
          <a:xfrm>
            <a:off x="6044550" y="2338427"/>
            <a:ext cx="5842649" cy="1545685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9A9C2-8A05-BBD6-EC24-0C88EAE8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A41A3-0933-15D5-DE46-A37A97B11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1" y="1273910"/>
            <a:ext cx="6048379" cy="48303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Value reuse</a:t>
            </a:r>
          </a:p>
        </p:txBody>
      </p:sp>
    </p:spTree>
    <p:extLst>
      <p:ext uri="{BB962C8B-B14F-4D97-AF65-F5344CB8AC3E}">
        <p14:creationId xmlns:p14="http://schemas.microsoft.com/office/powerpoint/2010/main" val="1910078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AEAA-65FE-7EDC-3AB9-71E1C0E40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CAB995-A9C1-7A0B-33B8-1D7A5F6545E1}"/>
              </a:ext>
            </a:extLst>
          </p:cNvPr>
          <p:cNvGrpSpPr/>
          <p:nvPr/>
        </p:nvGrpSpPr>
        <p:grpSpPr>
          <a:xfrm>
            <a:off x="4016199" y="2476500"/>
            <a:ext cx="7785280" cy="3276600"/>
            <a:chOff x="4095749" y="1504950"/>
            <a:chExt cx="7785280" cy="32766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77FBA4C-24A6-1956-473A-600DDA75DE5A}"/>
                </a:ext>
              </a:extLst>
            </p:cNvPr>
            <p:cNvGrpSpPr/>
            <p:nvPr/>
          </p:nvGrpSpPr>
          <p:grpSpPr>
            <a:xfrm>
              <a:off x="4095750" y="1504950"/>
              <a:ext cx="7785279" cy="3276600"/>
              <a:chOff x="2291259" y="1775704"/>
              <a:chExt cx="9723120" cy="432029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71287D7-C774-B0B0-3A28-CD87BEF7C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3000" y="1775704"/>
                <a:ext cx="6515103" cy="178383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DEB80BE-EF2D-EC5A-DED7-C82E3149C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1259" y="3559534"/>
                <a:ext cx="9723120" cy="2536466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147821-778C-A38F-CFD4-FA9ADA2E839B}"/>
                </a:ext>
              </a:extLst>
            </p:cNvPr>
            <p:cNvSpPr/>
            <p:nvPr/>
          </p:nvSpPr>
          <p:spPr>
            <a:xfrm>
              <a:off x="4095749" y="2827706"/>
              <a:ext cx="657225" cy="5623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950EDF-79A0-486E-5199-FE9F482AD58E}"/>
              </a:ext>
            </a:extLst>
          </p:cNvPr>
          <p:cNvSpPr/>
          <p:nvPr/>
        </p:nvSpPr>
        <p:spPr>
          <a:xfrm>
            <a:off x="4054301" y="4422774"/>
            <a:ext cx="1165224" cy="1330325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D85A3-8215-B62B-8E21-31006FF2DBF7}"/>
              </a:ext>
            </a:extLst>
          </p:cNvPr>
          <p:cNvSpPr/>
          <p:nvPr/>
        </p:nvSpPr>
        <p:spPr>
          <a:xfrm>
            <a:off x="5354463" y="3956736"/>
            <a:ext cx="2026443" cy="455720"/>
          </a:xfrm>
          <a:prstGeom prst="roundRect">
            <a:avLst>
              <a:gd name="adj" fmla="val 19194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BDC971-3263-76E0-FD17-6252D5454C80}"/>
              </a:ext>
            </a:extLst>
          </p:cNvPr>
          <p:cNvSpPr/>
          <p:nvPr/>
        </p:nvSpPr>
        <p:spPr>
          <a:xfrm>
            <a:off x="5354463" y="4412456"/>
            <a:ext cx="2026442" cy="1340644"/>
          </a:xfrm>
          <a:prstGeom prst="roundRect">
            <a:avLst>
              <a:gd name="adj" fmla="val 9789"/>
            </a:avLst>
          </a:prstGeom>
          <a:solidFill>
            <a:srgbClr val="D3797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78ECDC-C052-5AD4-4983-FF637E1D897A}"/>
              </a:ext>
            </a:extLst>
          </p:cNvPr>
          <p:cNvSpPr/>
          <p:nvPr/>
        </p:nvSpPr>
        <p:spPr>
          <a:xfrm>
            <a:off x="7380906" y="3943847"/>
            <a:ext cx="4506293" cy="1809253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0C41DC-5DD5-5C57-07FF-081405010593}"/>
              </a:ext>
            </a:extLst>
          </p:cNvPr>
          <p:cNvSpPr/>
          <p:nvPr/>
        </p:nvSpPr>
        <p:spPr>
          <a:xfrm>
            <a:off x="6044550" y="2338427"/>
            <a:ext cx="5842649" cy="1545685"/>
          </a:xfrm>
          <a:prstGeom prst="roundRect">
            <a:avLst>
              <a:gd name="adj" fmla="val 527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B77AF-B02E-661A-32B0-26C1B652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091E0-2E4D-173D-7CB1-C92BA1A50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1" y="1273910"/>
            <a:ext cx="6048379" cy="48303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Mantissa temporal subscription</a:t>
            </a:r>
          </a:p>
        </p:txBody>
      </p:sp>
    </p:spTree>
    <p:extLst>
      <p:ext uri="{BB962C8B-B14F-4D97-AF65-F5344CB8AC3E}">
        <p14:creationId xmlns:p14="http://schemas.microsoft.com/office/powerpoint/2010/main" val="31392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71B2E-AF25-8EE3-DDAB-6B08D7751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76C8EC-5014-C6DE-54A4-B4EFCB41A5BC}"/>
              </a:ext>
            </a:extLst>
          </p:cNvPr>
          <p:cNvGrpSpPr/>
          <p:nvPr/>
        </p:nvGrpSpPr>
        <p:grpSpPr>
          <a:xfrm>
            <a:off x="4016199" y="2476500"/>
            <a:ext cx="7785280" cy="3276600"/>
            <a:chOff x="4095749" y="1504950"/>
            <a:chExt cx="7785280" cy="32766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98F070-FB4E-B0A9-CC7F-7CB31AF20AC1}"/>
                </a:ext>
              </a:extLst>
            </p:cNvPr>
            <p:cNvGrpSpPr/>
            <p:nvPr/>
          </p:nvGrpSpPr>
          <p:grpSpPr>
            <a:xfrm>
              <a:off x="4095750" y="1504950"/>
              <a:ext cx="7785279" cy="3276600"/>
              <a:chOff x="2291259" y="1775704"/>
              <a:chExt cx="9723120" cy="432029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727C782-FFAA-7CB6-32BF-199F24D99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3000" y="1775704"/>
                <a:ext cx="6515103" cy="178383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20F830-5983-BDC1-9280-BA5AA243E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1259" y="3559534"/>
                <a:ext cx="9723120" cy="2536466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E3A54C-5FAA-2C94-8A48-BD7C829F7266}"/>
                </a:ext>
              </a:extLst>
            </p:cNvPr>
            <p:cNvSpPr/>
            <p:nvPr/>
          </p:nvSpPr>
          <p:spPr>
            <a:xfrm>
              <a:off x="4095749" y="2827706"/>
              <a:ext cx="657225" cy="5623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689209-B9FF-ED5A-2B8C-6C8E3C9EA91D}"/>
              </a:ext>
            </a:extLst>
          </p:cNvPr>
          <p:cNvSpPr/>
          <p:nvPr/>
        </p:nvSpPr>
        <p:spPr>
          <a:xfrm>
            <a:off x="4054301" y="4422774"/>
            <a:ext cx="1165224" cy="1330325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684917-EF6E-CFBE-1EF1-C848870B541B}"/>
              </a:ext>
            </a:extLst>
          </p:cNvPr>
          <p:cNvSpPr/>
          <p:nvPr/>
        </p:nvSpPr>
        <p:spPr>
          <a:xfrm>
            <a:off x="5354463" y="3956736"/>
            <a:ext cx="2026443" cy="455720"/>
          </a:xfrm>
          <a:prstGeom prst="roundRect">
            <a:avLst>
              <a:gd name="adj" fmla="val 19194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3DEF5D-D696-5A12-1254-F0881E2689B6}"/>
              </a:ext>
            </a:extLst>
          </p:cNvPr>
          <p:cNvSpPr/>
          <p:nvPr/>
        </p:nvSpPr>
        <p:spPr>
          <a:xfrm>
            <a:off x="5354463" y="4412456"/>
            <a:ext cx="2026442" cy="1340644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38BD7D-0E48-C895-3D55-36DC4DD2BF5E}"/>
              </a:ext>
            </a:extLst>
          </p:cNvPr>
          <p:cNvSpPr/>
          <p:nvPr/>
        </p:nvSpPr>
        <p:spPr>
          <a:xfrm>
            <a:off x="7380906" y="3943847"/>
            <a:ext cx="4506293" cy="1809253"/>
          </a:xfrm>
          <a:prstGeom prst="roundRect">
            <a:avLst>
              <a:gd name="adj" fmla="val 5270"/>
            </a:avLst>
          </a:prstGeom>
          <a:solidFill>
            <a:srgbClr val="B286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716B24E-CE02-D8F4-B2A4-2B5B7154848E}"/>
              </a:ext>
            </a:extLst>
          </p:cNvPr>
          <p:cNvSpPr/>
          <p:nvPr/>
        </p:nvSpPr>
        <p:spPr>
          <a:xfrm>
            <a:off x="6044550" y="2338427"/>
            <a:ext cx="5842649" cy="1545685"/>
          </a:xfrm>
          <a:prstGeom prst="roundRect">
            <a:avLst>
              <a:gd name="adj" fmla="val 5270"/>
            </a:avLst>
          </a:prstGeom>
          <a:solidFill>
            <a:srgbClr val="B286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42604-9676-EC0D-5B40-7545A2B1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VLP Approximation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21182-7824-EB7D-197C-D49DA46E5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1" y="1273910"/>
            <a:ext cx="6048379" cy="48303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Exponent temporal subscription</a:t>
            </a:r>
          </a:p>
        </p:txBody>
      </p:sp>
    </p:spTree>
    <p:extLst>
      <p:ext uri="{BB962C8B-B14F-4D97-AF65-F5344CB8AC3E}">
        <p14:creationId xmlns:p14="http://schemas.microsoft.com/office/powerpoint/2010/main" val="867592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92F1A-CB8F-23AA-49B2-2C55AAAF3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C9EE-50A8-17F6-C706-22119219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CB4D8-7159-AA08-8C5C-B595B89B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11077584" cy="4830396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  <a:cs typeface="Aharoni" panose="02010803020104030203" pitchFamily="2" charset="-79"/>
                <a:sym typeface="Wingdings 2" panose="05020102010507070707" pitchFamily="18" charset="2"/>
              </a:rPr>
              <a:t>    -     </a:t>
            </a:r>
            <a:r>
              <a:rPr lang="en-US" dirty="0"/>
              <a:t>corresponds to the four phases of VLP approximation</a:t>
            </a:r>
          </a:p>
          <a:p>
            <a:pPr lvl="1"/>
            <a:r>
              <a:rPr lang="en-US" dirty="0"/>
              <a:t>Purple: Accumulation and vector computation</a:t>
            </a:r>
          </a:p>
          <a:p>
            <a:pPr lvl="1"/>
            <a:r>
              <a:rPr lang="en-US" dirty="0"/>
              <a:t>Red: Activation and LUT loading</a:t>
            </a:r>
          </a:p>
          <a:p>
            <a:pPr lvl="1"/>
            <a:r>
              <a:rPr lang="en-US" dirty="0"/>
              <a:t>Yellow: weight and nonlinear loading</a:t>
            </a:r>
          </a:p>
          <a:p>
            <a:pPr lvl="1"/>
            <a:r>
              <a:rPr lang="en-US" dirty="0"/>
              <a:t>Green: Compute array</a:t>
            </a:r>
          </a:p>
          <a:p>
            <a:pPr lvl="1"/>
            <a:r>
              <a:rPr lang="en-US" dirty="0"/>
              <a:t>Blue: Postprocessing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2D037-D0F9-CB13-C520-67607DC5B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3164431"/>
            <a:ext cx="7499863" cy="35099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115159C-EE5A-9DD3-633B-627EB9B524B1}"/>
              </a:ext>
            </a:extLst>
          </p:cNvPr>
          <p:cNvSpPr/>
          <p:nvPr/>
        </p:nvSpPr>
        <p:spPr>
          <a:xfrm>
            <a:off x="604299" y="1337520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DB3A0E-9E4F-A77F-9268-B1225BCE60BE}"/>
              </a:ext>
            </a:extLst>
          </p:cNvPr>
          <p:cNvSpPr/>
          <p:nvPr/>
        </p:nvSpPr>
        <p:spPr>
          <a:xfrm>
            <a:off x="1183838" y="1337520"/>
            <a:ext cx="365760" cy="365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395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EB91B-256A-793D-A905-5C5DE113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7986-4AF6-78B6-40A0-FDAC466A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GEMM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ABDDA-3E6F-D0C9-1E98-069BDEC2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Activations feed into columns</a:t>
            </a:r>
          </a:p>
          <a:p>
            <a:r>
              <a:rPr lang="en-US" dirty="0"/>
              <a:t>Weights feed into rows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17624-1375-BEC0-7364-39C4328E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CB7200-655F-2466-F380-00DCA9503503}"/>
              </a:ext>
            </a:extLst>
          </p:cNvPr>
          <p:cNvSpPr/>
          <p:nvPr/>
        </p:nvSpPr>
        <p:spPr>
          <a:xfrm>
            <a:off x="3162654" y="2605176"/>
            <a:ext cx="3987954" cy="796391"/>
          </a:xfrm>
          <a:prstGeom prst="roundRect">
            <a:avLst>
              <a:gd name="adj" fmla="val 9789"/>
            </a:avLst>
          </a:prstGeom>
          <a:solidFill>
            <a:srgbClr val="FF575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F7CCC3-0D84-513C-4625-BCADFCFF29BC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rgbClr val="F9C42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D8979F-CF08-7C5F-8D02-D5C680FBC4C9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1F7E75-0285-7D19-2937-3B35827763A2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F35E42-2653-C823-ECED-E471BCADDFAF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880718-E403-0A44-5A54-A6CB0405D57C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4FC7DF-4AC4-9872-5DD2-57CF405F621C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541E80-CFBA-D042-82B2-2247AF883922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6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E2803-F70E-B28B-D482-1AB95208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CC38-262A-DAC5-F720-1AAC301F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GEMM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FDBA5-25C1-5E74-0C0B-DF0979CC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Compute array subscribes to accumulated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B1200-87A8-40F1-9E7F-A64FE3A6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817459-F1B6-1B5E-1DE9-DBEA0A0470E7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619B2A-B74D-DBC9-F33A-3C0B81143F5D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4B1AAB-0690-E8A0-56DD-3E35276CDFB2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rgbClr val="70DA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AC8270-3A99-D862-E45E-C72505BC152B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C30396-277B-CB0E-F29E-A28D2588F06C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2F1206-5F11-B142-BAA6-F6FC04E8EFEE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2EFC5D-B4D5-167E-41EC-BD20937A8A88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0DF4A2-7FC6-E9C3-E4CB-FF35C5BC417F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9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E8FFC-83DC-D5B3-6C3C-96535C79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C02B-76A9-345B-EA33-34D80B0F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GEMM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7D43A-B9E1-BE66-A2BC-A980539A6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Accumulate output tiles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2B660-07AB-55CE-099F-40BD393BC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ADD4FF-760D-0522-E556-94C67D344B24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F246E6-5C16-BA49-0655-2B80F9EC0D7D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5B6F42-E748-C0AD-DF3B-E27AB179CBF0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2E12A9-F30D-A7EC-A197-4C0FE8D0B90B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F7A1DF-758A-6263-BDFB-021110FD006A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F0D902-7331-A382-5207-C06A4738415F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C9A6A1-779D-FDAD-BD08-60BD3726381E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44FD1C-E628-81E2-C6E6-EFD067C86A9B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2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BEE2A-9CC1-3376-194B-2C53EE26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DB55-9085-1C58-0148-831CB3E6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GEMM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32EC-3C2A-95BD-BC0C-2B8FD760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Accumulated tiles are scaled and stored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20B7F-F636-8230-39BB-1706F00D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A4B150-B2BB-EE03-455C-83E6CD5A92FC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B7FF35-0A46-7A13-4E33-1A4CEC45ED17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F4FEA0-9BB9-FEC2-747A-B4E546BF6760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704F71-63C9-AA12-1CCF-0F62B187D618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9C6EDE-B1F4-E325-760B-2937E364AF07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rgbClr val="D1A1F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0EE97E-65D8-C3DB-700C-D22B61815DC2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DB03FD-2E55-B516-15D8-A8DF6F543109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DD2933-03B7-3ED1-CE1E-6ADCB7998982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61A3F-697B-91A3-3D0B-94E4ABF2E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9200-20DC-40C1-8981-516E6180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Nonlinear Mapping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C51021-3959-8E4F-6D67-DB49E55F8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10F091-E1B3-C2A6-92B5-85F404EAA27C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D6BBBF-8F7C-6136-A692-43C1CA786184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1E044F-6CA8-F4AA-1DAC-09AE761FDECF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D31502-3F3F-98D3-CC3D-1279A7A751E5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D28259-7834-0F5D-B61A-978487DE2D84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CB2A89-C9B7-DA4B-5D92-58B8B1C14503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70C1ADF-FC5E-FF73-EB42-B0010F6E81EA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06D1BE-78D3-60DF-1666-D86F67467FB2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0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D0DE7-E331-058B-BF3F-5A89E3AF5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2B93-17CF-7965-B1A8-B7EA9C19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Nonlinear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0B739-74EC-D7EF-C841-EDB9108D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Input field split</a:t>
            </a:r>
          </a:p>
          <a:p>
            <a:r>
              <a:rPr lang="en-US" dirty="0"/>
              <a:t>Activation separates into S-M and E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C5091-F697-CC13-4EC0-5915BF18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19ACA3-B15B-CA66-05AA-935CBB836178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0A0977-18DC-5AC2-CE41-F3F4678834ED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rgbClr val="EFB80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92AFCD-16F7-E201-2ED6-34D5E01F2C38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EBB5E4-4D12-655C-2535-A19A11113BCB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3DF15F-34A0-8673-0629-5CB2890DD772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919D99-C535-46C6-495A-8168676E8EB5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rgbClr val="EFB80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38849AF-90BD-6DCF-15EA-CE23D4DB3A1C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rgbClr val="EFB80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8FEC35-31E5-8838-D10F-CC542D3127E6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8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981C-4B6A-75FD-6DB4-1208172A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LLMs and VLP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19DF-B9AA-BC10-4B87-79C244FB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LLM challenges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Opportunities</a:t>
            </a:r>
          </a:p>
          <a:p>
            <a:r>
              <a:rPr lang="en-US" sz="2000" dirty="0"/>
              <a:t>Nonlinear operations in LLMs</a:t>
            </a:r>
          </a:p>
          <a:p>
            <a:r>
              <a:rPr lang="en-US" sz="2000" dirty="0">
                <a:solidFill>
                  <a:schemeClr val="tx1"/>
                </a:solidFill>
              </a:rPr>
              <a:t>Value level parallelism (VLP)</a:t>
            </a:r>
          </a:p>
        </p:txBody>
      </p:sp>
    </p:spTree>
    <p:extLst>
      <p:ext uri="{BB962C8B-B14F-4D97-AF65-F5344CB8AC3E}">
        <p14:creationId xmlns:p14="http://schemas.microsoft.com/office/powerpoint/2010/main" val="2920569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24DAC-CA00-D658-4B0E-63B444FD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0AF9-65F4-C7E4-9149-B09D4225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Nonlinear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6C933-D0B3-AD95-D7CF-5DBFD351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Value reuse</a:t>
            </a:r>
          </a:p>
          <a:p>
            <a:r>
              <a:rPr lang="en-US" dirty="0"/>
              <a:t>Precomputed LUT loads from </a:t>
            </a:r>
            <a:r>
              <a:rPr lang="en-US" dirty="0" err="1"/>
              <a:t>iSRAM</a:t>
            </a:r>
            <a:endParaRPr lang="en-US" dirty="0"/>
          </a:p>
          <a:p>
            <a:r>
              <a:rPr lang="en-US" dirty="0"/>
              <a:t>Window selected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70EE4-876F-C9E4-6163-0BD01C03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0F5D2A-06C3-E894-72BD-3DBD71B69BDA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rgbClr val="FF575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5C4581-8132-7461-260D-B0A7E455804F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84AAC9-632A-5A12-7F6A-F32CA29398C1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34F575-E11A-7261-F7C4-FEC6F6F7BCF6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1F9154-5567-F80A-1D84-711D427BDA6D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082FDD-F20D-DAD0-4EBE-48DAB40EA910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D61A9C-32ED-F429-164E-359142BD66EC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792242-25BA-7930-AD28-E60DD9DB8823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96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5B461-CC25-5A3F-0DBB-99105F6B4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D6BF-D3CD-AC43-8428-CF5140EA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Nonlinear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20289-8216-1E5C-D977-07830D32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Mantissa temporal subscription</a:t>
            </a:r>
          </a:p>
          <a:p>
            <a:r>
              <a:rPr lang="en-US" dirty="0"/>
              <a:t>Compute array subscribes to LUT values with S-M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39A3C-4FD9-C273-36DA-893F3FBB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C2AE78-5B64-5A5C-42B5-7089A360BBEE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D638CB-928C-B0E3-385B-8B82D07F0C15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BBE3E9-B37E-CF63-0CD2-0A4561D50268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rgbClr val="70DA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520CFB-F5C9-378A-A8DD-9DD2436634B0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EC3582-512E-D552-C307-6D4757BA1E1A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C8C820-6AD8-EE5C-1B81-864696444661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00960F-B3BE-1462-C776-7DCF40066386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7D1207-7262-B1D4-C94C-6433817C8278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7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30CD-AF6F-6B58-D209-B6EB61ECE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7FA8-FAF1-4C4C-E16C-BFE0D736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Nonlinear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33E08-F899-EC95-3D4E-21878082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Exponent temporal subscription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91AD7-CDCC-E5D3-60D3-FF956EC8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B2CEF6-2F63-F4C8-62E4-F9657F025B77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34C827-8FF3-4699-6BFC-E6E508BB1872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35824A-3B45-3A5C-5F11-15F4EDE0A814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9EC1E8-628A-EDA8-CD12-6243AEF013A8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F75015-3625-C6FF-6198-4C23FA8363BE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650990-E2A8-6DD3-8C20-E43DF607B889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B8B2C6-AF30-4565-9631-576FEDD71B30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DBCFA7-D61E-EF13-182F-BECA5B708C1C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EBC093-33CE-9458-597D-7CBB44EB2A6C}"/>
              </a:ext>
            </a:extLst>
          </p:cNvPr>
          <p:cNvSpPr/>
          <p:nvPr/>
        </p:nvSpPr>
        <p:spPr>
          <a:xfrm>
            <a:off x="3162654" y="2565486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45CD26-4FD5-4270-92A9-46B0854ED863}"/>
              </a:ext>
            </a:extLst>
          </p:cNvPr>
          <p:cNvSpPr/>
          <p:nvPr/>
        </p:nvSpPr>
        <p:spPr>
          <a:xfrm>
            <a:off x="2619012" y="4141200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DA02EB-8EDD-0C19-6753-CA7DCDC8DD3D}"/>
              </a:ext>
            </a:extLst>
          </p:cNvPr>
          <p:cNvSpPr/>
          <p:nvPr/>
        </p:nvSpPr>
        <p:spPr>
          <a:xfrm>
            <a:off x="4450434" y="3393424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D82AF6-0191-75E3-63CC-D0D97EB69921}"/>
              </a:ext>
            </a:extLst>
          </p:cNvPr>
          <p:cNvSpPr/>
          <p:nvPr/>
        </p:nvSpPr>
        <p:spPr>
          <a:xfrm>
            <a:off x="4139184" y="5681271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9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033C6-82C6-8263-215C-C894302E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696D-5E62-C9F2-7A84-0B27EA0A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Mugi Nonlinear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5A67A-03EE-5D7F-CF38-793F5A95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0" y="1273910"/>
            <a:ext cx="9426309" cy="4830396"/>
          </a:xfrm>
        </p:spPr>
        <p:txBody>
          <a:bodyPr/>
          <a:lstStyle/>
          <a:p>
            <a:r>
              <a:rPr lang="en-US" dirty="0"/>
              <a:t>Additional vector operations and storing</a:t>
            </a:r>
          </a:p>
          <a:p>
            <a:r>
              <a:rPr lang="en-US" dirty="0"/>
              <a:t>i.e. </a:t>
            </a:r>
            <a:r>
              <a:rPr lang="en-US" dirty="0" err="1"/>
              <a:t>softmax</a:t>
            </a:r>
            <a:r>
              <a:rPr lang="en-US" dirty="0"/>
              <a:t> accumulation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15DDF-9BD3-266A-0F36-BAB349506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0" y="2508932"/>
            <a:ext cx="8361680" cy="39132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690CFC-CBCF-2369-B8C1-C80B81969B2C}"/>
              </a:ext>
            </a:extLst>
          </p:cNvPr>
          <p:cNvSpPr/>
          <p:nvPr/>
        </p:nvSpPr>
        <p:spPr>
          <a:xfrm>
            <a:off x="3162654" y="2545182"/>
            <a:ext cx="3987954" cy="79639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E50836-3B4F-1E3A-10FB-9F67C58F2FDC}"/>
              </a:ext>
            </a:extLst>
          </p:cNvPr>
          <p:cNvSpPr/>
          <p:nvPr/>
        </p:nvSpPr>
        <p:spPr>
          <a:xfrm>
            <a:off x="2619012" y="4120896"/>
            <a:ext cx="1520172" cy="1316736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A5D264-8835-6366-3569-E167D21EDEB6}"/>
              </a:ext>
            </a:extLst>
          </p:cNvPr>
          <p:cNvSpPr/>
          <p:nvPr/>
        </p:nvSpPr>
        <p:spPr>
          <a:xfrm>
            <a:off x="4450434" y="3373120"/>
            <a:ext cx="2671726" cy="2189479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2BFAEB-83CD-BEF4-4281-18327CFD3B97}"/>
              </a:ext>
            </a:extLst>
          </p:cNvPr>
          <p:cNvSpPr/>
          <p:nvPr/>
        </p:nvSpPr>
        <p:spPr>
          <a:xfrm>
            <a:off x="8221003" y="4099811"/>
            <a:ext cx="1874872" cy="1356610"/>
          </a:xfrm>
          <a:prstGeom prst="roundRect">
            <a:avLst>
              <a:gd name="adj" fmla="val 9789"/>
            </a:avLst>
          </a:prstGeom>
          <a:solidFill>
            <a:srgbClr val="D1A1F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C69E84-1E27-75E8-AAEE-5A5C2B5AE1F0}"/>
              </a:ext>
            </a:extLst>
          </p:cNvPr>
          <p:cNvSpPr/>
          <p:nvPr/>
        </p:nvSpPr>
        <p:spPr>
          <a:xfrm>
            <a:off x="6241757" y="5681271"/>
            <a:ext cx="2744845" cy="442211"/>
          </a:xfrm>
          <a:prstGeom prst="roundRect">
            <a:avLst>
              <a:gd name="adj" fmla="val 9789"/>
            </a:avLst>
          </a:prstGeom>
          <a:solidFill>
            <a:srgbClr val="D1A1F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9DB366-4EF6-8DE5-2B61-7FDCF44A8881}"/>
              </a:ext>
            </a:extLst>
          </p:cNvPr>
          <p:cNvSpPr/>
          <p:nvPr/>
        </p:nvSpPr>
        <p:spPr>
          <a:xfrm>
            <a:off x="4139184" y="5660967"/>
            <a:ext cx="977900" cy="443340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77814D-1E86-F0AE-EEE0-9BB13B5DFD25}"/>
              </a:ext>
            </a:extLst>
          </p:cNvPr>
          <p:cNvSpPr/>
          <p:nvPr/>
        </p:nvSpPr>
        <p:spPr>
          <a:xfrm>
            <a:off x="7335520" y="2742506"/>
            <a:ext cx="885483" cy="864293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2CB2B8-6446-6956-8BDE-9E2080EDDB87}"/>
              </a:ext>
            </a:extLst>
          </p:cNvPr>
          <p:cNvSpPr/>
          <p:nvPr/>
        </p:nvSpPr>
        <p:spPr>
          <a:xfrm>
            <a:off x="7340600" y="3606799"/>
            <a:ext cx="880403" cy="2074471"/>
          </a:xfrm>
          <a:prstGeom prst="roundRect">
            <a:avLst>
              <a:gd name="adj" fmla="val 9789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40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73CCB-8525-DEBD-7BBA-895D8C517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0586-C3DC-9FD1-E051-D481EF9B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7959-F317-6CFE-B724-260A1F40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</a:t>
            </a:r>
          </a:p>
          <a:p>
            <a:r>
              <a:rPr lang="en-US" dirty="0"/>
              <a:t>GEMM</a:t>
            </a:r>
          </a:p>
          <a:p>
            <a:r>
              <a:rPr lang="en-US" dirty="0"/>
              <a:t>End-to-end</a:t>
            </a:r>
          </a:p>
        </p:txBody>
      </p:sp>
    </p:spTree>
    <p:extLst>
      <p:ext uri="{BB962C8B-B14F-4D97-AF65-F5344CB8AC3E}">
        <p14:creationId xmlns:p14="http://schemas.microsoft.com/office/powerpoint/2010/main" val="4026155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6162-6FD2-FFE9-6C10-B9AED29F8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52AD-FC06-BA0E-C39B-BB36A476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Iso-Area Nonlinear and GEMM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C1A3-9483-297F-830F-BB9B6806B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787"/>
            <a:ext cx="6146381" cy="4707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E983B-0394-B38E-FE25-F6CE9033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206" y="1234787"/>
            <a:ext cx="5540909" cy="3995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B62D04-9C5F-F1DD-1E68-DEAAAFB8F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141" y="5416152"/>
            <a:ext cx="2578519" cy="105251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Carat: Previous VLP work</a:t>
            </a:r>
          </a:p>
          <a:p>
            <a:pPr marL="0" indent="0">
              <a:buNone/>
            </a:pPr>
            <a:r>
              <a:rPr lang="en-US" sz="1400" dirty="0"/>
              <a:t>SA: Systolic Array</a:t>
            </a:r>
          </a:p>
          <a:p>
            <a:pPr marL="0" indent="0">
              <a:buNone/>
            </a:pPr>
            <a:r>
              <a:rPr lang="en-US" sz="1400" dirty="0"/>
              <a:t>SD: SIMD Array</a:t>
            </a:r>
          </a:p>
          <a:p>
            <a:pPr marL="0" indent="0">
              <a:buNone/>
            </a:pPr>
            <a:r>
              <a:rPr lang="en-US" sz="1400" dirty="0"/>
              <a:t>-F: </a:t>
            </a:r>
            <a:r>
              <a:rPr lang="en-US" sz="1400" dirty="0" err="1"/>
              <a:t>Figna</a:t>
            </a:r>
            <a:r>
              <a:rPr lang="en-US" sz="1400" dirty="0"/>
              <a:t> INT-FP multiplier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4E0410-4BBC-1FD7-5419-50F9074C6CE9}"/>
              </a:ext>
            </a:extLst>
          </p:cNvPr>
          <p:cNvSpPr txBox="1">
            <a:spLocks/>
          </p:cNvSpPr>
          <p:nvPr/>
        </p:nvSpPr>
        <p:spPr>
          <a:xfrm>
            <a:off x="8889585" y="5416152"/>
            <a:ext cx="2921530" cy="1052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SM: </a:t>
            </a:r>
            <a:r>
              <a:rPr lang="en-US" sz="1400" dirty="0" err="1"/>
              <a:t>Softmax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T: Tensor core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VA-FP: Precise vector array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VA-AP: Approximate vector array</a:t>
            </a:r>
          </a:p>
        </p:txBody>
      </p:sp>
    </p:spTree>
    <p:extLst>
      <p:ext uri="{BB962C8B-B14F-4D97-AF65-F5344CB8AC3E}">
        <p14:creationId xmlns:p14="http://schemas.microsoft.com/office/powerpoint/2010/main" val="2933736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D1AF4-347D-6B0B-3A23-0A889C84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6E3D-E06B-9B2D-817E-F8D25633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Iso-Throughput Batch Size Study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C572A-B137-42CC-B3E2-915BDAB4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759736"/>
            <a:ext cx="11849100" cy="39111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01D57F-6191-C4D7-15A1-E67E956D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066" y="569852"/>
            <a:ext cx="2578519" cy="105251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Carat: Previous VLP work</a:t>
            </a:r>
          </a:p>
          <a:p>
            <a:pPr marL="0" indent="0">
              <a:buNone/>
            </a:pPr>
            <a:r>
              <a:rPr lang="en-US" sz="1400" dirty="0"/>
              <a:t>SA: Systolic Array</a:t>
            </a:r>
          </a:p>
          <a:p>
            <a:pPr marL="0" indent="0">
              <a:buNone/>
            </a:pPr>
            <a:r>
              <a:rPr lang="en-US" sz="1400" dirty="0"/>
              <a:t>SD: SIMD Array</a:t>
            </a:r>
          </a:p>
          <a:p>
            <a:pPr marL="0" indent="0">
              <a:buNone/>
            </a:pPr>
            <a:r>
              <a:rPr lang="en-US" sz="1400" dirty="0"/>
              <a:t>-F: </a:t>
            </a:r>
            <a:r>
              <a:rPr lang="en-US" sz="1400" dirty="0" err="1"/>
              <a:t>Figna</a:t>
            </a:r>
            <a:r>
              <a:rPr lang="en-US" sz="1400" dirty="0"/>
              <a:t> INT-FP multiplier</a:t>
            </a:r>
          </a:p>
        </p:txBody>
      </p:sp>
    </p:spTree>
    <p:extLst>
      <p:ext uri="{BB962C8B-B14F-4D97-AF65-F5344CB8AC3E}">
        <p14:creationId xmlns:p14="http://schemas.microsoft.com/office/powerpoint/2010/main" val="68766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FE85-6EDD-F492-8EFB-CD986DDF8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05359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211AB-BB95-9EE2-7C11-36835E660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024060-83B9-2476-3481-87711E847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23" y="3854232"/>
            <a:ext cx="6238753" cy="282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1EA18-0B16-5A0F-6E23-63BC8B52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LLM Inference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BE6FDBA-C4A3-3E73-3188-FBFB27B57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979364"/>
              </p:ext>
            </p:extLst>
          </p:nvPr>
        </p:nvGraphicFramePr>
        <p:xfrm>
          <a:off x="723899" y="1265238"/>
          <a:ext cx="1064646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812">
                  <a:extLst>
                    <a:ext uri="{9D8B030D-6E8A-4147-A177-3AD203B41FA5}">
                      <a16:colId xmlns:a16="http://schemas.microsoft.com/office/drawing/2014/main" val="1286316244"/>
                    </a:ext>
                  </a:extLst>
                </a:gridCol>
                <a:gridCol w="3824578">
                  <a:extLst>
                    <a:ext uri="{9D8B030D-6E8A-4147-A177-3AD203B41FA5}">
                      <a16:colId xmlns:a16="http://schemas.microsoft.com/office/drawing/2014/main" val="3230651227"/>
                    </a:ext>
                  </a:extLst>
                </a:gridCol>
                <a:gridCol w="2600075">
                  <a:extLst>
                    <a:ext uri="{9D8B030D-6E8A-4147-A177-3AD203B41FA5}">
                      <a16:colId xmlns:a16="http://schemas.microsoft.com/office/drawing/2014/main" val="1374895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21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Operations beyond GEMM (Nonlinear)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76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Weight/Activation datatypes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Asymmetric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2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Existing Architecture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Mugi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2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Batch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batch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batch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 Operations beyond GEMM (Nonlinear)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Separate GEMM/nonlinear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6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45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C1F71-BA31-5834-240F-307E1A145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31DF-FDC5-B156-87E9-82F205D9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Operations in LLMs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7C77C-A911-EF25-DBCC-9E13D3F5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7" y="1265605"/>
            <a:ext cx="10744200" cy="4830396"/>
          </a:xfrm>
        </p:spPr>
        <p:txBody>
          <a:bodyPr/>
          <a:lstStyle/>
          <a:p>
            <a:r>
              <a:rPr lang="en-US" dirty="0"/>
              <a:t>Existing solution</a:t>
            </a:r>
          </a:p>
          <a:p>
            <a:pPr lvl="1"/>
            <a:r>
              <a:rPr lang="en-US" dirty="0"/>
              <a:t>Precise computation</a:t>
            </a:r>
          </a:p>
          <a:p>
            <a:pPr lvl="2"/>
            <a:r>
              <a:rPr lang="en-US" dirty="0"/>
              <a:t>Costly</a:t>
            </a:r>
          </a:p>
          <a:p>
            <a:pPr lvl="1"/>
            <a:r>
              <a:rPr lang="en-US" dirty="0"/>
              <a:t>Hardware approximations</a:t>
            </a:r>
          </a:p>
          <a:p>
            <a:pPr lvl="2"/>
            <a:r>
              <a:rPr lang="en-US" dirty="0"/>
              <a:t>Taylor series, piece-wise linear, etc.</a:t>
            </a:r>
          </a:p>
          <a:p>
            <a:pPr lvl="2"/>
            <a:r>
              <a:rPr lang="en-US" dirty="0"/>
              <a:t>Inaccurate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B3870-EABC-2B28-86A2-AD96CDD77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06" y="4511236"/>
            <a:ext cx="9334981" cy="9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24DB4-506F-718D-B4A1-7F3017DE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F74C-D916-279E-BCA3-4798BA86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– Small Batch GEMM in LLMs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495CA-3213-B166-19D6-571959E4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7" y="1265605"/>
            <a:ext cx="10744200" cy="4830396"/>
          </a:xfrm>
        </p:spPr>
        <p:txBody>
          <a:bodyPr/>
          <a:lstStyle/>
          <a:p>
            <a:r>
              <a:rPr lang="en-US" dirty="0"/>
              <a:t>Small batch decoding</a:t>
            </a:r>
          </a:p>
          <a:p>
            <a:pPr lvl="1"/>
            <a:r>
              <a:rPr lang="en-US" dirty="0"/>
              <a:t>e.g., 8~16</a:t>
            </a:r>
          </a:p>
          <a:p>
            <a:r>
              <a:rPr lang="en-US" dirty="0"/>
              <a:t>GQA for KV Cache GEMM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D1651-75C1-1568-2B12-8B89E3B7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40" y="3165006"/>
            <a:ext cx="8769314" cy="26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3116-93D2-9566-EA5E-D26BA548A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8138-4B3A-704C-1740-E43D3B33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– Group Query Activation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BDFF5DA-A3C0-4170-EE21-98033C7E5FEB}"/>
              </a:ext>
            </a:extLst>
          </p:cNvPr>
          <p:cNvSpPr txBox="1">
            <a:spLocks/>
          </p:cNvSpPr>
          <p:nvPr/>
        </p:nvSpPr>
        <p:spPr>
          <a:xfrm>
            <a:off x="723896" y="1265605"/>
            <a:ext cx="4658331" cy="48303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Multi-head attention</a:t>
            </a:r>
          </a:p>
          <a:p>
            <a:pPr lvl="1"/>
            <a:r>
              <a:rPr lang="en-US" dirty="0"/>
              <a:t>1 token</a:t>
            </a:r>
          </a:p>
          <a:p>
            <a:pPr lvl="1"/>
            <a:r>
              <a:rPr lang="en-US" dirty="0"/>
              <a:t>Low utilization</a:t>
            </a:r>
          </a:p>
          <a:p>
            <a:pPr lvl="1"/>
            <a:endParaRPr lang="en-US" dirty="0"/>
          </a:p>
          <a:p>
            <a:r>
              <a:rPr lang="en-US" dirty="0"/>
              <a:t>Group query attention</a:t>
            </a:r>
          </a:p>
          <a:p>
            <a:pPr lvl="1"/>
            <a:r>
              <a:rPr lang="en-US" dirty="0"/>
              <a:t>Multiple key/value pairs</a:t>
            </a:r>
          </a:p>
          <a:p>
            <a:pPr lvl="1"/>
            <a:r>
              <a:rPr lang="en-US" dirty="0"/>
              <a:t>Reduces KV cache size</a:t>
            </a:r>
          </a:p>
          <a:p>
            <a:pPr lvl="1"/>
            <a:r>
              <a:rPr lang="en-US" dirty="0"/>
              <a:t>Increases utilization</a:t>
            </a:r>
          </a:p>
          <a:p>
            <a:pPr lvl="1"/>
            <a:r>
              <a:rPr lang="en-US" dirty="0"/>
              <a:t>KV Cache quantization</a:t>
            </a:r>
          </a:p>
          <a:p>
            <a:pPr lvl="2"/>
            <a:r>
              <a:rPr lang="en-US" dirty="0"/>
              <a:t>INT4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B16DC99-3B42-6EA9-CB9A-5241B490A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0800" y="1700335"/>
            <a:ext cx="6682148" cy="34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2A307-488E-988F-48A8-43CAA113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34D4-DE95-824E-C416-3302DF2A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– Weight Only Quantization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2A692A8-9931-CF46-A7DC-5A93ADEFEE04}"/>
              </a:ext>
            </a:extLst>
          </p:cNvPr>
          <p:cNvSpPr txBox="1">
            <a:spLocks/>
          </p:cNvSpPr>
          <p:nvPr/>
        </p:nvSpPr>
        <p:spPr>
          <a:xfrm>
            <a:off x="723896" y="1265605"/>
            <a:ext cx="4658331" cy="48303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weight matrices</a:t>
            </a:r>
          </a:p>
          <a:p>
            <a:pPr lvl="1"/>
            <a:r>
              <a:rPr lang="en-US" dirty="0"/>
              <a:t>Quantize weight</a:t>
            </a:r>
          </a:p>
          <a:p>
            <a:pPr lvl="2"/>
            <a:r>
              <a:rPr lang="en-US" dirty="0"/>
              <a:t>INT4 = 16 possible values</a:t>
            </a:r>
          </a:p>
          <a:p>
            <a:pPr lvl="1"/>
            <a:r>
              <a:rPr lang="en-US" dirty="0"/>
              <a:t>Full precision activation</a:t>
            </a:r>
          </a:p>
          <a:p>
            <a:pPr lvl="1"/>
            <a:endParaRPr lang="en-US" dirty="0"/>
          </a:p>
          <a:p>
            <a:r>
              <a:rPr lang="en-US" dirty="0"/>
              <a:t>KV Cache quantization</a:t>
            </a:r>
          </a:p>
          <a:p>
            <a:pPr lvl="1"/>
            <a:r>
              <a:rPr lang="en-US" dirty="0"/>
              <a:t>Aligns with WOQ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60C947C-BE7F-60E5-F278-8BE21A82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8640" y="956046"/>
            <a:ext cx="5578183" cy="54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77728-8F45-FD11-5345-254676B23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ED0B-505B-FA66-A4DE-C147E6E4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8C3DA-9DAD-1EC4-C455-27FBACA62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65605"/>
            <a:ext cx="10744204" cy="4830396"/>
          </a:xfrm>
        </p:spPr>
        <p:txBody>
          <a:bodyPr/>
          <a:lstStyle/>
          <a:p>
            <a:r>
              <a:rPr lang="en-US" dirty="0"/>
              <a:t>First proposed in Carat, ASPLOS 2O24</a:t>
            </a:r>
          </a:p>
          <a:p>
            <a:pPr lvl="1"/>
            <a:r>
              <a:rPr lang="en-US" dirty="0"/>
              <a:t>Beneficial at lower </a:t>
            </a:r>
            <a:r>
              <a:rPr lang="en-US" dirty="0" err="1"/>
              <a:t>bitwidth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D3B47-6A4F-F7D9-CF01-357B1BB8C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08" y="3644961"/>
            <a:ext cx="7095907" cy="1207814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957EBC2-884A-E6D4-8234-F2A6A398E865}"/>
              </a:ext>
            </a:extLst>
          </p:cNvPr>
          <p:cNvSpPr/>
          <p:nvPr/>
        </p:nvSpPr>
        <p:spPr>
          <a:xfrm rot="5400000">
            <a:off x="5844603" y="201849"/>
            <a:ext cx="461665" cy="63910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4D4D6-CABB-AF9F-82F0-E4F7CA0DED11}"/>
              </a:ext>
            </a:extLst>
          </p:cNvPr>
          <p:cNvSpPr txBox="1"/>
          <p:nvPr/>
        </p:nvSpPr>
        <p:spPr>
          <a:xfrm>
            <a:off x="3044777" y="2686166"/>
            <a:ext cx="602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Mukta Regular" panose="020B0000000000000000" pitchFamily="34" charset="77"/>
              </a:rPr>
              <a:t>Vector dimension 1024, UINT4 data format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D05F39-0CAD-75A9-7CCD-E583B6C56362}"/>
              </a:ext>
            </a:extLst>
          </p:cNvPr>
          <p:cNvSpPr/>
          <p:nvPr/>
        </p:nvSpPr>
        <p:spPr>
          <a:xfrm rot="16200000">
            <a:off x="5844602" y="2032367"/>
            <a:ext cx="461665" cy="6391091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7894E-6621-324C-DCA5-D97D33BF12E2}"/>
              </a:ext>
            </a:extLst>
          </p:cNvPr>
          <p:cNvSpPr txBox="1"/>
          <p:nvPr/>
        </p:nvSpPr>
        <p:spPr>
          <a:xfrm>
            <a:off x="4302094" y="5477476"/>
            <a:ext cx="3577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Mukta Regular" panose="020B0000000000000000" pitchFamily="34" charset="77"/>
              </a:rPr>
              <a:t>Only 16 unique products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FD102-1A75-43C7-0E73-F1959FD563BD}"/>
              </a:ext>
            </a:extLst>
          </p:cNvPr>
          <p:cNvSpPr txBox="1"/>
          <p:nvPr/>
        </p:nvSpPr>
        <p:spPr>
          <a:xfrm>
            <a:off x="3686351" y="5989082"/>
            <a:ext cx="480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Mukta Regular" panose="020B0000000000000000" pitchFamily="34" charset="77"/>
              </a:rPr>
              <a:t>1024/16=</a:t>
            </a:r>
            <a:r>
              <a:rPr lang="en-US" sz="2400" b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Mukta Regular" panose="020B0000000000000000" pitchFamily="34" charset="77"/>
              </a:rPr>
              <a:t>64x</a:t>
            </a:r>
            <a:r>
              <a:rPr lang="en-US" sz="24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Mukta Regular" panose="020B0000000000000000" pitchFamily="34" charset="77"/>
              </a:rPr>
              <a:t> more than necessary</a:t>
            </a:r>
          </a:p>
        </p:txBody>
      </p:sp>
      <p:sp>
        <p:nvSpPr>
          <p:cNvPr id="13" name="Right Arrow 20">
            <a:extLst>
              <a:ext uri="{FF2B5EF4-FFF2-40B4-BE49-F238E27FC236}">
                <a16:creationId xmlns:a16="http://schemas.microsoft.com/office/drawing/2014/main" id="{09DE248F-AB29-6E2D-B1B1-3CF2F92F45B5}"/>
              </a:ext>
            </a:extLst>
          </p:cNvPr>
          <p:cNvSpPr/>
          <p:nvPr/>
        </p:nvSpPr>
        <p:spPr>
          <a:xfrm>
            <a:off x="3490903" y="6089602"/>
            <a:ext cx="195448" cy="2606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80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UCF - Title, Divider, Mission Statement and Quotation Slide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t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splos_mugi_2026" id="{ABF23C9F-1C65-489A-A6DF-B467B78D892D}" vid="{18D8E7FC-B602-43B6-82F3-D6BEC7CE6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asplos_mugi_2026</Template>
  <TotalTime>122</TotalTime>
  <Words>983</Words>
  <Application>Microsoft Office PowerPoint</Application>
  <PresentationFormat>Widescreen</PresentationFormat>
  <Paragraphs>241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Gill Sans MT</vt:lpstr>
      <vt:lpstr>Palatino</vt:lpstr>
      <vt:lpstr>UCF - Title, Divider, Mission Statement and Quotation Slides</vt:lpstr>
      <vt:lpstr>Mugi Value Level Parallelism For Efficient LLMs</vt:lpstr>
      <vt:lpstr>AI–Hardware Scaling Gap</vt:lpstr>
      <vt:lpstr>LLMs and VLP</vt:lpstr>
      <vt:lpstr>Challenges for LLM Inference</vt:lpstr>
      <vt:lpstr>Nonlinear Operations in LLMs</vt:lpstr>
      <vt:lpstr>Opportunity – Small Batch GEMM in LLMs</vt:lpstr>
      <vt:lpstr>Opportunity – Group Query Activation</vt:lpstr>
      <vt:lpstr>Opportunity – Weight Only Quantization</vt:lpstr>
      <vt:lpstr>Value Level Parallelism</vt:lpstr>
      <vt:lpstr>Value Level Parallelism</vt:lpstr>
      <vt:lpstr>VLP Vectorization</vt:lpstr>
      <vt:lpstr>Mugi</vt:lpstr>
      <vt:lpstr>VLP for Nonlinear Approximation</vt:lpstr>
      <vt:lpstr>VLP for Nonlinear Approximation</vt:lpstr>
      <vt:lpstr>VLP for Nonlinear Approximation</vt:lpstr>
      <vt:lpstr>VLP for Nonlinear Approximation</vt:lpstr>
      <vt:lpstr>Selecting a Window</vt:lpstr>
      <vt:lpstr>VLP Approximation</vt:lpstr>
      <vt:lpstr>VLP Approximation</vt:lpstr>
      <vt:lpstr>VLP Approximation</vt:lpstr>
      <vt:lpstr>VLP Approximation</vt:lpstr>
      <vt:lpstr>VLP Approximation</vt:lpstr>
      <vt:lpstr>Mugi Architecture</vt:lpstr>
      <vt:lpstr>Mugi GEMM Mapping</vt:lpstr>
      <vt:lpstr>Mugi GEMM Mapping</vt:lpstr>
      <vt:lpstr>Mugi GEMM Mapping</vt:lpstr>
      <vt:lpstr>Mugi GEMM Mapping</vt:lpstr>
      <vt:lpstr>Mugi Nonlinear Mapping</vt:lpstr>
      <vt:lpstr>Mugi Nonlinear Mapping</vt:lpstr>
      <vt:lpstr>Mugi Nonlinear Mapping</vt:lpstr>
      <vt:lpstr>Mugi Nonlinear Mapping</vt:lpstr>
      <vt:lpstr>Mugi Nonlinear Mapping</vt:lpstr>
      <vt:lpstr>Mugi Nonlinear Mapping</vt:lpstr>
      <vt:lpstr>Results</vt:lpstr>
      <vt:lpstr>Iso-Area Nonlinear and GEMM</vt:lpstr>
      <vt:lpstr>Iso-Throughput Batch Size Study</vt:lpstr>
      <vt:lpstr>Q &amp; 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Daniel Price</dc:creator>
  <cp:keywords/>
  <dc:description/>
  <cp:lastModifiedBy>Daniel Price</cp:lastModifiedBy>
  <cp:revision>1</cp:revision>
  <cp:lastPrinted>2023-08-11T16:32:32Z</cp:lastPrinted>
  <dcterms:created xsi:type="dcterms:W3CDTF">2026-03-24T14:36:58Z</dcterms:created>
  <dcterms:modified xsi:type="dcterms:W3CDTF">2026-03-24T21:28:20Z</dcterms:modified>
  <cp:category/>
</cp:coreProperties>
</file>